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25" r:id="rId1"/>
    <p:sldMasterId id="2147483982" r:id="rId2"/>
    <p:sldMasterId id="2147484054" r:id="rId3"/>
    <p:sldMasterId id="2147484083" r:id="rId4"/>
  </p:sldMasterIdLst>
  <p:notesMasterIdLst>
    <p:notesMasterId r:id="rId29"/>
  </p:notesMasterIdLst>
  <p:handoutMasterIdLst>
    <p:handoutMasterId r:id="rId30"/>
  </p:handoutMasterIdLst>
  <p:sldIdLst>
    <p:sldId id="396" r:id="rId5"/>
    <p:sldId id="394" r:id="rId6"/>
    <p:sldId id="713" r:id="rId7"/>
    <p:sldId id="432" r:id="rId8"/>
    <p:sldId id="433" r:id="rId9"/>
    <p:sldId id="402" r:id="rId10"/>
    <p:sldId id="403" r:id="rId11"/>
    <p:sldId id="410" r:id="rId12"/>
    <p:sldId id="427" r:id="rId13"/>
    <p:sldId id="428" r:id="rId14"/>
    <p:sldId id="429" r:id="rId15"/>
    <p:sldId id="430" r:id="rId16"/>
    <p:sldId id="404" r:id="rId17"/>
    <p:sldId id="415" r:id="rId18"/>
    <p:sldId id="411" r:id="rId19"/>
    <p:sldId id="412" r:id="rId20"/>
    <p:sldId id="714" r:id="rId21"/>
    <p:sldId id="419" r:id="rId22"/>
    <p:sldId id="405" r:id="rId23"/>
    <p:sldId id="400" r:id="rId24"/>
    <p:sldId id="435" r:id="rId25"/>
    <p:sldId id="399" r:id="rId26"/>
    <p:sldId id="397" r:id="rId27"/>
    <p:sldId id="398"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p15:clr>
            <a:srgbClr val="A4A3A4"/>
          </p15:clr>
        </p15:guide>
        <p15:guide id="2" orient="horz" pos="2938">
          <p15:clr>
            <a:srgbClr val="A4A3A4"/>
          </p15:clr>
        </p15:guide>
        <p15:guide id="3" orient="horz" pos="1869">
          <p15:clr>
            <a:srgbClr val="A4A3A4"/>
          </p15:clr>
        </p15:guide>
        <p15:guide id="4" orient="horz" pos="3093">
          <p15:clr>
            <a:srgbClr val="A4A3A4"/>
          </p15:clr>
        </p15:guide>
        <p15:guide id="5" orient="horz" pos="734">
          <p15:clr>
            <a:srgbClr val="A4A3A4"/>
          </p15:clr>
        </p15:guide>
        <p15:guide id="6" orient="horz" pos="143">
          <p15:clr>
            <a:srgbClr val="A4A3A4"/>
          </p15:clr>
        </p15:guide>
        <p15:guide id="7" orient="horz" pos="3022">
          <p15:clr>
            <a:srgbClr val="A4A3A4"/>
          </p15:clr>
        </p15:guide>
        <p15:guide id="8" orient="horz" pos="2439">
          <p15:clr>
            <a:srgbClr val="A4A3A4"/>
          </p15:clr>
        </p15:guide>
        <p15:guide id="9" orient="horz" pos="1298">
          <p15:clr>
            <a:srgbClr val="A4A3A4"/>
          </p15:clr>
        </p15:guide>
        <p15:guide id="10" pos="4702">
          <p15:clr>
            <a:srgbClr val="A4A3A4"/>
          </p15:clr>
        </p15:guide>
        <p15:guide id="11" pos="145">
          <p15:clr>
            <a:srgbClr val="A4A3A4"/>
          </p15:clr>
        </p15:guide>
        <p15:guide id="12" pos="4009">
          <p15:clr>
            <a:srgbClr val="A4A3A4"/>
          </p15:clr>
        </p15:guide>
        <p15:guide id="13" pos="5617">
          <p15:clr>
            <a:srgbClr val="A4A3A4"/>
          </p15:clr>
        </p15:guide>
        <p15:guide id="14" pos="5391">
          <p15:clr>
            <a:srgbClr val="A4A3A4"/>
          </p15:clr>
        </p15:guide>
        <p15:guide id="15" pos="2649">
          <p15:clr>
            <a:srgbClr val="A4A3A4"/>
          </p15:clr>
        </p15:guide>
        <p15:guide id="16" pos="3111">
          <p15:clr>
            <a:srgbClr val="A4A3A4"/>
          </p15:clr>
        </p15:guide>
        <p15:guide id="17" pos="1969">
          <p15:clr>
            <a:srgbClr val="A4A3A4"/>
          </p15:clr>
        </p15:guide>
        <p15:guide id="18" pos="3567">
          <p15:clr>
            <a:srgbClr val="A4A3A4"/>
          </p15:clr>
        </p15:guide>
        <p15:guide id="19" pos="3335">
          <p15:clr>
            <a:srgbClr val="A4A3A4"/>
          </p15:clr>
        </p15:guide>
        <p15:guide id="20" pos="375">
          <p15:clr>
            <a:srgbClr val="A4A3A4"/>
          </p15:clr>
        </p15:guide>
        <p15:guide id="21" pos="2423">
          <p15:clr>
            <a:srgbClr val="A4A3A4"/>
          </p15:clr>
        </p15:guide>
        <p15:guide id="22" pos="1290">
          <p15:clr>
            <a:srgbClr val="A4A3A4"/>
          </p15:clr>
        </p15:guide>
        <p15:guide id="23" pos="1059">
          <p15:clr>
            <a:srgbClr val="A4A3A4"/>
          </p15:clr>
        </p15:guide>
        <p15:guide id="24" pos="833">
          <p15:clr>
            <a:srgbClr val="A4A3A4"/>
          </p15:clr>
        </p15:guide>
        <p15:guide id="25" pos="607">
          <p15:clr>
            <a:srgbClr val="A4A3A4"/>
          </p15:clr>
        </p15:guide>
        <p15:guide id="26" pos="1519">
          <p15:clr>
            <a:srgbClr val="A4A3A4"/>
          </p15:clr>
        </p15:guide>
        <p15:guide id="27" pos="1752">
          <p15:clr>
            <a:srgbClr val="A4A3A4"/>
          </p15:clr>
        </p15:guide>
        <p15:guide id="28" pos="2878">
          <p15:clr>
            <a:srgbClr val="A4A3A4"/>
          </p15:clr>
        </p15:guide>
        <p15:guide id="29" pos="3792">
          <p15:clr>
            <a:srgbClr val="A4A3A4"/>
          </p15:clr>
        </p15:guide>
        <p15:guide id="30" pos="4240">
          <p15:clr>
            <a:srgbClr val="A4A3A4"/>
          </p15:clr>
        </p15:guide>
        <p15:guide id="31" pos="4467">
          <p15:clr>
            <a:srgbClr val="A4A3A4"/>
          </p15:clr>
        </p15:guide>
        <p15:guide id="32" pos="4919">
          <p15:clr>
            <a:srgbClr val="A4A3A4"/>
          </p15:clr>
        </p15:guide>
        <p15:guide id="33" pos="5154">
          <p15:clr>
            <a:srgbClr val="A4A3A4"/>
          </p15:clr>
        </p15:guide>
        <p15:guide id="34" pos="21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hanan,Bryan" initials="B" lastIdx="3" clrIdx="0">
    <p:extLst>
      <p:ext uri="{19B8F6BF-5375-455C-9EA6-DF929625EA0E}">
        <p15:presenceInfo xmlns:p15="http://schemas.microsoft.com/office/powerpoint/2012/main" userId="S-1-5-21-2425740569-2578367765-1306412021-125652" providerId="AD"/>
      </p:ext>
    </p:extLst>
  </p:cmAuthor>
  <p:cmAuthor id="2" name="Carissa TAYLOR" initials="CT" lastIdx="1" clrIdx="1">
    <p:extLst>
      <p:ext uri="{19B8F6BF-5375-455C-9EA6-DF929625EA0E}">
        <p15:presenceInfo xmlns:p15="http://schemas.microsoft.com/office/powerpoint/2012/main" userId="Carissa TAYL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FD7C1"/>
    <a:srgbClr val="31D6C3"/>
    <a:srgbClr val="7AC8FF"/>
    <a:srgbClr val="7CC6FF"/>
    <a:srgbClr val="254960"/>
    <a:srgbClr val="132735"/>
    <a:srgbClr val="D6AAFF"/>
    <a:srgbClr val="552E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95366" autoAdjust="0"/>
  </p:normalViewPr>
  <p:slideViewPr>
    <p:cSldViewPr snapToGrid="0" snapToObjects="1" showGuides="1">
      <p:cViewPr varScale="1">
        <p:scale>
          <a:sx n="105" d="100"/>
          <a:sy n="105" d="100"/>
        </p:scale>
        <p:origin x="91" y="82"/>
      </p:cViewPr>
      <p:guideLst>
        <p:guide orient="horz" pos="1618"/>
        <p:guide orient="horz" pos="2938"/>
        <p:guide orient="horz" pos="1869"/>
        <p:guide orient="horz" pos="3093"/>
        <p:guide orient="horz" pos="734"/>
        <p:guide orient="horz" pos="143"/>
        <p:guide orient="horz" pos="3022"/>
        <p:guide orient="horz" pos="2439"/>
        <p:guide orient="horz" pos="1298"/>
        <p:guide pos="4702"/>
        <p:guide pos="145"/>
        <p:guide pos="4009"/>
        <p:guide pos="5617"/>
        <p:guide pos="5391"/>
        <p:guide pos="2649"/>
        <p:guide pos="3111"/>
        <p:guide pos="1969"/>
        <p:guide pos="3567"/>
        <p:guide pos="3335"/>
        <p:guide pos="375"/>
        <p:guide pos="2423"/>
        <p:guide pos="1290"/>
        <p:guide pos="1059"/>
        <p:guide pos="833"/>
        <p:guide pos="607"/>
        <p:guide pos="1519"/>
        <p:guide pos="1752"/>
        <p:guide pos="2878"/>
        <p:guide pos="3792"/>
        <p:guide pos="4240"/>
        <p:guide pos="4467"/>
        <p:guide pos="4919"/>
        <p:guide pos="5154"/>
        <p:guide pos="2193"/>
      </p:guideLst>
    </p:cSldViewPr>
  </p:slideViewPr>
  <p:notesTextViewPr>
    <p:cViewPr>
      <p:scale>
        <a:sx n="100" d="100"/>
        <a:sy n="100" d="100"/>
      </p:scale>
      <p:origin x="0" y="0"/>
    </p:cViewPr>
  </p:notesTextViewPr>
  <p:sorterViewPr>
    <p:cViewPr>
      <p:scale>
        <a:sx n="140" d="100"/>
        <a:sy n="140" d="100"/>
      </p:scale>
      <p:origin x="0" y="11584"/>
    </p:cViewPr>
  </p:sorterViewPr>
  <p:notesViewPr>
    <p:cSldViewPr snapToGrid="0" snapToObjects="1">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FFFFF"/>
            </a:solidFill>
            <a:ln w="12700" cap="flat">
              <a:noFill/>
              <a:miter lim="400000"/>
            </a:ln>
            <a:effectLst/>
          </c:spPr>
          <c:dPt>
            <c:idx val="0"/>
            <c:bubble3D val="0"/>
            <c:extLst>
              <c:ext xmlns:c16="http://schemas.microsoft.com/office/drawing/2014/chart" uri="{C3380CC4-5D6E-409C-BE32-E72D297353CC}">
                <c16:uniqueId val="{00000000-03D9-E542-818B-657D0FF40A23}"/>
              </c:ext>
            </c:extLst>
          </c:dPt>
          <c:dPt>
            <c:idx val="1"/>
            <c:bubble3D val="0"/>
            <c:spPr>
              <a:solidFill>
                <a:schemeClr val="accent3">
                  <a:lumMod val="40000"/>
                  <a:lumOff val="60000"/>
                </a:schemeClr>
              </a:solidFill>
              <a:ln w="12700" cap="flat">
                <a:noFill/>
                <a:miter lim="400000"/>
              </a:ln>
              <a:effectLst/>
            </c:spPr>
            <c:extLst>
              <c:ext xmlns:c16="http://schemas.microsoft.com/office/drawing/2014/chart" uri="{C3380CC4-5D6E-409C-BE32-E72D297353CC}">
                <c16:uniqueId val="{00000002-03D9-E542-818B-657D0FF40A23}"/>
              </c:ext>
            </c:extLst>
          </c:dPt>
          <c:cat>
            <c:strRef>
              <c:f>Sheet1!$B$1:$C$1</c:f>
              <c:strCache>
                <c:ptCount val="2"/>
                <c:pt idx="0">
                  <c:v>April</c:v>
                </c:pt>
                <c:pt idx="1">
                  <c:v>May</c:v>
                </c:pt>
              </c:strCache>
            </c:strRef>
          </c:cat>
          <c:val>
            <c:numRef>
              <c:f>Sheet1!$B$2:$C$2</c:f>
              <c:numCache>
                <c:formatCode>General</c:formatCode>
                <c:ptCount val="2"/>
                <c:pt idx="0">
                  <c:v>40</c:v>
                </c:pt>
                <c:pt idx="1">
                  <c:v>60</c:v>
                </c:pt>
              </c:numCache>
            </c:numRef>
          </c:val>
          <c:extLst>
            <c:ext xmlns:c16="http://schemas.microsoft.com/office/drawing/2014/chart" uri="{C3380CC4-5D6E-409C-BE32-E72D297353CC}">
              <c16:uniqueId val="{00000003-03D9-E542-818B-657D0FF40A2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FFFFF"/>
            </a:solidFill>
            <a:ln w="12700" cap="flat">
              <a:noFill/>
              <a:miter lim="400000"/>
            </a:ln>
            <a:effectLst/>
          </c:spPr>
          <c:dPt>
            <c:idx val="0"/>
            <c:bubble3D val="0"/>
            <c:extLst>
              <c:ext xmlns:c16="http://schemas.microsoft.com/office/drawing/2014/chart" uri="{C3380CC4-5D6E-409C-BE32-E72D297353CC}">
                <c16:uniqueId val="{00000000-4BD4-7341-AEB9-FD37880489A9}"/>
              </c:ext>
            </c:extLst>
          </c:dPt>
          <c:dPt>
            <c:idx val="1"/>
            <c:bubble3D val="0"/>
            <c:spPr>
              <a:solidFill>
                <a:schemeClr val="tx2">
                  <a:lumMod val="60000"/>
                  <a:lumOff val="40000"/>
                </a:schemeClr>
              </a:solidFill>
              <a:ln w="12700" cap="flat">
                <a:noFill/>
                <a:miter lim="400000"/>
              </a:ln>
              <a:effectLst/>
            </c:spPr>
            <c:extLst>
              <c:ext xmlns:c16="http://schemas.microsoft.com/office/drawing/2014/chart" uri="{C3380CC4-5D6E-409C-BE32-E72D297353CC}">
                <c16:uniqueId val="{00000002-4BD4-7341-AEB9-FD37880489A9}"/>
              </c:ext>
            </c:extLst>
          </c:dPt>
          <c:cat>
            <c:strRef>
              <c:f>Sheet1!$B$1:$C$1</c:f>
              <c:strCache>
                <c:ptCount val="2"/>
                <c:pt idx="0">
                  <c:v>April</c:v>
                </c:pt>
                <c:pt idx="1">
                  <c:v>May</c:v>
                </c:pt>
              </c:strCache>
            </c:strRef>
          </c:cat>
          <c:val>
            <c:numRef>
              <c:f>Sheet1!$B$2:$C$2</c:f>
              <c:numCache>
                <c:formatCode>General</c:formatCode>
                <c:ptCount val="2"/>
                <c:pt idx="0">
                  <c:v>30</c:v>
                </c:pt>
                <c:pt idx="1">
                  <c:v>70</c:v>
                </c:pt>
              </c:numCache>
            </c:numRef>
          </c:val>
          <c:extLst>
            <c:ext xmlns:c16="http://schemas.microsoft.com/office/drawing/2014/chart" uri="{C3380CC4-5D6E-409C-BE32-E72D297353CC}">
              <c16:uniqueId val="{00000003-4BD4-7341-AEB9-FD37880489A9}"/>
            </c:ext>
          </c:extLst>
        </c:ser>
        <c:dLbls>
          <c:showLegendKey val="0"/>
          <c:showVal val="0"/>
          <c:showCatName val="0"/>
          <c:showSerName val="0"/>
          <c:showPercent val="0"/>
          <c:showBubbleSize val="0"/>
          <c:showLeaderLines val="0"/>
        </c:dLbls>
        <c:firstSliceAng val="18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FFFFF"/>
            </a:solidFill>
            <a:ln w="12700" cap="flat">
              <a:noFill/>
              <a:miter lim="400000"/>
            </a:ln>
            <a:effectLst/>
          </c:spPr>
          <c:dPt>
            <c:idx val="0"/>
            <c:bubble3D val="0"/>
            <c:extLst>
              <c:ext xmlns:c16="http://schemas.microsoft.com/office/drawing/2014/chart" uri="{C3380CC4-5D6E-409C-BE32-E72D297353CC}">
                <c16:uniqueId val="{00000000-F4B7-EE48-9960-28ADC06D1747}"/>
              </c:ext>
            </c:extLst>
          </c:dPt>
          <c:dPt>
            <c:idx val="1"/>
            <c:bubble3D val="0"/>
            <c:spPr>
              <a:solidFill>
                <a:schemeClr val="accent3"/>
              </a:solidFill>
              <a:ln w="12700" cap="flat">
                <a:noFill/>
                <a:miter lim="400000"/>
              </a:ln>
              <a:effectLst/>
            </c:spPr>
            <c:extLst>
              <c:ext xmlns:c16="http://schemas.microsoft.com/office/drawing/2014/chart" uri="{C3380CC4-5D6E-409C-BE32-E72D297353CC}">
                <c16:uniqueId val="{00000002-F4B7-EE48-9960-28ADC06D1747}"/>
              </c:ext>
            </c:extLst>
          </c:dPt>
          <c:cat>
            <c:strRef>
              <c:f>Sheet1!$B$1:$C$1</c:f>
              <c:strCache>
                <c:ptCount val="2"/>
                <c:pt idx="0">
                  <c:v>April</c:v>
                </c:pt>
                <c:pt idx="1">
                  <c:v>May</c:v>
                </c:pt>
              </c:strCache>
            </c:strRef>
          </c:cat>
          <c:val>
            <c:numRef>
              <c:f>Sheet1!$B$2:$C$2</c:f>
              <c:numCache>
                <c:formatCode>General</c:formatCode>
                <c:ptCount val="2"/>
                <c:pt idx="0">
                  <c:v>30</c:v>
                </c:pt>
                <c:pt idx="1">
                  <c:v>80</c:v>
                </c:pt>
              </c:numCache>
            </c:numRef>
          </c:val>
          <c:extLst>
            <c:ext xmlns:c16="http://schemas.microsoft.com/office/drawing/2014/chart" uri="{C3380CC4-5D6E-409C-BE32-E72D297353CC}">
              <c16:uniqueId val="{00000003-F4B7-EE48-9960-28ADC06D1747}"/>
            </c:ext>
          </c:extLst>
        </c:ser>
        <c:dLbls>
          <c:showLegendKey val="0"/>
          <c:showVal val="0"/>
          <c:showCatName val="0"/>
          <c:showSerName val="0"/>
          <c:showPercent val="0"/>
          <c:showBubbleSize val="0"/>
          <c:showLeaderLines val="0"/>
        </c:dLbls>
        <c:firstSliceAng val="4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BM Plex Sans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98ABAA-88B4-2B47-AB83-605D271CFD6E}" type="datetimeFigureOut">
              <a:rPr lang="en-US" smtClean="0">
                <a:latin typeface="IBM Plex Sans Regular" charset="0"/>
              </a:rPr>
              <a:t>12/2/2019</a:t>
            </a:fld>
            <a:endParaRPr lang="en-US" dirty="0">
              <a:latin typeface="IBM Plex Sans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BM Plex Sans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9CBB77-6DA5-CE4D-9298-B4CD71DDF6C4}" type="slidenum">
              <a:rPr lang="en-US" smtClean="0">
                <a:latin typeface="IBM Plex Sans Regular" charset="0"/>
              </a:rPr>
              <a:t>‹#›</a:t>
            </a:fld>
            <a:endParaRPr lang="en-US" dirty="0">
              <a:latin typeface="IBM Plex Sans Regular" charset="0"/>
            </a:endParaRPr>
          </a:p>
        </p:txBody>
      </p:sp>
    </p:spTree>
    <p:extLst>
      <p:ext uri="{BB962C8B-B14F-4D97-AF65-F5344CB8AC3E}">
        <p14:creationId xmlns:p14="http://schemas.microsoft.com/office/powerpoint/2010/main" val="2462275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IBM Plex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IBM Plex Sans Regular" charset="0"/>
              </a:defRPr>
            </a:lvl1pPr>
          </a:lstStyle>
          <a:p>
            <a:fld id="{E1DA9B0B-EDC5-3A45-9958-32D2299F5B1A}" type="datetimeFigureOut">
              <a:rPr lang="en-US" smtClean="0"/>
              <a:pPr/>
              <a:t>12/2/2019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IBM Plex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IBM Plex Sans Regular" charset="0"/>
              </a:defRPr>
            </a:lvl1pPr>
          </a:lstStyle>
          <a:p>
            <a:fld id="{20AED143-1506-434C-B47D-CBF33F177BEB}" type="slidenum">
              <a:rPr lang="en-US" smtClean="0"/>
              <a:pPr/>
              <a:t>‹#›</a:t>
            </a:fld>
            <a:endParaRPr lang="en-US" dirty="0"/>
          </a:p>
        </p:txBody>
      </p:sp>
    </p:spTree>
    <p:extLst>
      <p:ext uri="{BB962C8B-B14F-4D97-AF65-F5344CB8AC3E}">
        <p14:creationId xmlns:p14="http://schemas.microsoft.com/office/powerpoint/2010/main" val="3579393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IBM Plex Sans Regular" charset="0"/>
        <a:ea typeface="+mn-ea"/>
        <a:cs typeface="+mn-cs"/>
      </a:defRPr>
    </a:lvl1pPr>
    <a:lvl2pPr marL="457200" algn="l" defTabSz="457200" rtl="0" eaLnBrk="1" latinLnBrk="0" hangingPunct="1">
      <a:defRPr sz="1200" b="0" i="0" kern="1200">
        <a:solidFill>
          <a:schemeClr val="tx1"/>
        </a:solidFill>
        <a:latin typeface="IBM Plex Sans Regular" charset="0"/>
        <a:ea typeface="+mn-ea"/>
        <a:cs typeface="+mn-cs"/>
      </a:defRPr>
    </a:lvl2pPr>
    <a:lvl3pPr marL="914400" algn="l" defTabSz="457200" rtl="0" eaLnBrk="1" latinLnBrk="0" hangingPunct="1">
      <a:defRPr sz="1200" b="0" i="0" kern="1200">
        <a:solidFill>
          <a:schemeClr val="tx1"/>
        </a:solidFill>
        <a:latin typeface="IBM Plex Sans Regular" charset="0"/>
        <a:ea typeface="+mn-ea"/>
        <a:cs typeface="+mn-cs"/>
      </a:defRPr>
    </a:lvl3pPr>
    <a:lvl4pPr marL="1371600" algn="l" defTabSz="457200" rtl="0" eaLnBrk="1" latinLnBrk="0" hangingPunct="1">
      <a:defRPr sz="1200" b="0" i="0" kern="1200">
        <a:solidFill>
          <a:schemeClr val="tx1"/>
        </a:solidFill>
        <a:latin typeface="IBM Plex Sans Regular" charset="0"/>
        <a:ea typeface="+mn-ea"/>
        <a:cs typeface="+mn-cs"/>
      </a:defRPr>
    </a:lvl4pPr>
    <a:lvl5pPr marL="1828800" algn="l" defTabSz="457200" rtl="0" eaLnBrk="1" latinLnBrk="0" hangingPunct="1">
      <a:defRPr sz="1200" b="0" i="0" kern="1200">
        <a:solidFill>
          <a:schemeClr val="tx1"/>
        </a:solidFill>
        <a:latin typeface="IBM Plex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3156844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99927" rtl="0" eaLnBrk="1" fontAlgn="auto" latinLnBrk="0" hangingPunct="1">
              <a:lnSpc>
                <a:spcPct val="100000"/>
              </a:lnSpc>
              <a:spcBef>
                <a:spcPts val="0"/>
              </a:spcBef>
              <a:spcAft>
                <a:spcPts val="0"/>
              </a:spcAft>
              <a:buClrTx/>
              <a:buSzTx/>
              <a:buFontTx/>
              <a:buNone/>
              <a:tabLst/>
              <a:defRPr/>
            </a:pPr>
            <a:r>
              <a:rPr lang="en-US" sz="1200" dirty="0">
                <a:solidFill>
                  <a:srgbClr val="C0E6FF"/>
                </a:solidFill>
              </a:rPr>
              <a:t>As new drug, patient and population information accumulates and your roles continue to evolve today’s pharmacists need more from evidence-based medicine resources than ever before. </a:t>
            </a:r>
          </a:p>
          <a:p>
            <a:pPr defTabSz="699927">
              <a:defRPr/>
            </a:pPr>
            <a:endParaRPr lang="en-US" sz="1200" i="1" dirty="0">
              <a:solidFill>
                <a:srgbClr val="FFFFFF"/>
              </a:solidFill>
            </a:endParaRPr>
          </a:p>
          <a:p>
            <a:pPr marL="0" marR="0" lvl="0" indent="0" algn="l" defTabSz="699927" rtl="0" eaLnBrk="1" fontAlgn="auto" latinLnBrk="0" hangingPunct="1">
              <a:lnSpc>
                <a:spcPct val="100000"/>
              </a:lnSpc>
              <a:spcBef>
                <a:spcPts val="0"/>
              </a:spcBef>
              <a:spcAft>
                <a:spcPts val="0"/>
              </a:spcAft>
              <a:buClrTx/>
              <a:buSzTx/>
              <a:buFontTx/>
              <a:buNone/>
              <a:tabLst/>
              <a:defRPr/>
            </a:pPr>
            <a:r>
              <a:rPr lang="en-US" sz="1200" dirty="0">
                <a:solidFill>
                  <a:srgbClr val="C0E6FF"/>
                </a:solidFill>
              </a:rPr>
              <a:t>That's why we’re combining cognitive computing with Micromedex, to transform how you find answers and help you accelerate care.</a:t>
            </a:r>
            <a:endParaRPr lang="en-US" sz="1200" dirty="0"/>
          </a:p>
          <a:p>
            <a:pPr defTabSz="699927">
              <a:defRPr/>
            </a:pPr>
            <a:endParaRPr lang="en-US" sz="1200" i="1"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164212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r>
              <a:rPr lang="en-US" sz="1200" b="0" i="0" u="none" kern="1200" dirty="0">
                <a:solidFill>
                  <a:schemeClr val="tx1"/>
                </a:solidFill>
                <a:effectLst/>
                <a:latin typeface="Helvetica Neue Regular" charset="0"/>
                <a:ea typeface="+mn-ea"/>
                <a:cs typeface="+mn-cs"/>
              </a:rPr>
              <a:t>2- train tune cycle</a:t>
            </a:r>
          </a:p>
          <a:p>
            <a:endParaRPr lang="en-US" sz="1200" b="0" i="0" u="none" kern="1200" dirty="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96674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19</a:t>
            </a:fld>
            <a:endParaRPr lang="en-US" dirty="0"/>
          </a:p>
        </p:txBody>
      </p:sp>
    </p:spTree>
    <p:extLst>
      <p:ext uri="{BB962C8B-B14F-4D97-AF65-F5344CB8AC3E}">
        <p14:creationId xmlns:p14="http://schemas.microsoft.com/office/powerpoint/2010/main" val="330490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rPr>
              <a:t>How do I access Conversational Search?</a:t>
            </a:r>
          </a:p>
          <a:p>
            <a:pPr lvl="0"/>
            <a:r>
              <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rPr>
              <a:t>http://certify.micromedexsolutions.com/micromedex2/librarian/</a:t>
            </a:r>
          </a:p>
          <a:p>
            <a:pPr lvl="0"/>
            <a:r>
              <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rPr>
              <a:t>Username: </a:t>
            </a:r>
            <a:r>
              <a:rPr lang="en-US" spc="30" dirty="0" err="1">
                <a:solidFill>
                  <a:schemeClr val="accent1">
                    <a:lumMod val="60000"/>
                    <a:lumOff val="40000"/>
                  </a:schemeClr>
                </a:solidFill>
                <a:latin typeface="IBM Plex Sans Regular" charset="0"/>
                <a:ea typeface="IBM Eliot Sans Regular" charset="0"/>
                <a:cs typeface="IBM Eliot Sans Regular" charset="0"/>
                <a:sym typeface="Helvetica" charset="0"/>
              </a:rPr>
              <a:t>tjwatson</a:t>
            </a:r>
            <a:endPar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endParaRPr>
          </a:p>
          <a:p>
            <a:pPr lvl="0"/>
            <a:r>
              <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rPr>
              <a:t>Password: </a:t>
            </a:r>
            <a:r>
              <a:rPr lang="en-US" spc="30" dirty="0" err="1">
                <a:solidFill>
                  <a:schemeClr val="accent1">
                    <a:lumMod val="60000"/>
                    <a:lumOff val="40000"/>
                  </a:schemeClr>
                </a:solidFill>
                <a:latin typeface="IBM Plex Sans Regular" charset="0"/>
                <a:ea typeface="IBM Eliot Sans Regular" charset="0"/>
                <a:cs typeface="IBM Eliot Sans Regular" charset="0"/>
                <a:sym typeface="Helvetica" charset="0"/>
              </a:rPr>
              <a:t>cognitivemdx</a:t>
            </a:r>
            <a:endParaRPr lang="en-US" spc="30" dirty="0">
              <a:solidFill>
                <a:schemeClr val="accent1">
                  <a:lumMod val="60000"/>
                  <a:lumOff val="40000"/>
                </a:schemeClr>
              </a:solidFill>
              <a:latin typeface="IBM Plex Sans Regular" charset="0"/>
              <a:ea typeface="IBM Eliot Sans Regular" charset="0"/>
              <a:cs typeface="IBM Eliot Sans Regular" charset="0"/>
              <a:sym typeface="Helvetica" charset="0"/>
            </a:endParaRPr>
          </a:p>
          <a:p>
            <a:endParaRPr lang="en-US" sz="1200" b="0" i="0" kern="1200" dirty="0">
              <a:solidFill>
                <a:schemeClr val="tx1"/>
              </a:solidFill>
              <a:effectLst/>
              <a:latin typeface="IBM Plex Sans Regular" charset="0"/>
              <a:ea typeface="+mn-ea"/>
              <a:cs typeface="+mn-cs"/>
            </a:endParaRPr>
          </a:p>
          <a:p>
            <a:r>
              <a:rPr lang="en-US" sz="1200" b="0" i="0" kern="1200" dirty="0">
                <a:solidFill>
                  <a:schemeClr val="tx1"/>
                </a:solidFill>
                <a:effectLst/>
                <a:latin typeface="IBM Plex Sans Regular" charset="0"/>
                <a:ea typeface="+mn-ea"/>
                <a:cs typeface="+mn-cs"/>
              </a:rPr>
              <a:t>Script:</a:t>
            </a:r>
          </a:p>
          <a:p>
            <a:r>
              <a:rPr lang="en-US" sz="1200" b="0" i="0" kern="1200" dirty="0">
                <a:solidFill>
                  <a:schemeClr val="tx1"/>
                </a:solidFill>
                <a:effectLst/>
                <a:latin typeface="IBM Plex Sans Regular" charset="0"/>
                <a:ea typeface="+mn-ea"/>
                <a:cs typeface="+mn-cs"/>
              </a:rPr>
              <a:t>We are excited to share the latest enhancement to IBM Micromedex that really sets us apart in the industry, Micromedex with Watson.  We have incorporated a component of artificial intelligence into Micromedex.  Artificial Intelligence incorporates human like intelligence into computer systems to improve the user experience and help us all get more work done.  Natural Language Processing is an application of AI that enables YOU to ask questions more naturally and enables THE COMPUTER to respond and deliver more relevant information.  With Watson Assistant, you can put the power of AI to work by simply asking questions, like clinicians ask clinicians.  Then you’ll receive the answers you need from the evidence you have always trusted in Micromedex.</a:t>
            </a:r>
          </a:p>
          <a:p>
            <a:endParaRPr lang="en-US" sz="1200" b="0" i="0" kern="1200" dirty="0">
              <a:solidFill>
                <a:schemeClr val="tx1"/>
              </a:solidFill>
              <a:effectLst/>
              <a:latin typeface="IBM Plex Sans Regular" charset="0"/>
              <a:ea typeface="+mn-ea"/>
              <a:cs typeface="+mn-cs"/>
            </a:endParaRPr>
          </a:p>
          <a:p>
            <a:r>
              <a:rPr lang="en-US" sz="1200" b="0" i="0" kern="1200" dirty="0">
                <a:solidFill>
                  <a:schemeClr val="tx1"/>
                </a:solidFill>
                <a:effectLst/>
                <a:latin typeface="IBM Plex Sans Regular" charset="0"/>
                <a:ea typeface="+mn-ea"/>
                <a:cs typeface="+mn-cs"/>
              </a:rPr>
              <a:t>Clinicians from around the world have helped train Watson and our first step with Conversational Search delivers summary drug information from the Quick Answer content in Micromedex.   Watson has learned how clinicians ask questions, understands the difference between medications and conditions, and can infer reasoning from the variety of ways questions may be asked.  That’s the power of AI.</a:t>
            </a:r>
          </a:p>
          <a:p>
            <a:endParaRPr lang="en-US" sz="1200" b="0" i="0" kern="1200" dirty="0">
              <a:solidFill>
                <a:schemeClr val="tx1"/>
              </a:solidFill>
              <a:effectLst/>
              <a:latin typeface="IBM Plex Sans Regular" charset="0"/>
              <a:ea typeface="+mn-ea"/>
              <a:cs typeface="+mn-cs"/>
            </a:endParaRPr>
          </a:p>
          <a:p>
            <a:r>
              <a:rPr lang="en-US" sz="1200" b="0" i="0" kern="1200" dirty="0">
                <a:solidFill>
                  <a:schemeClr val="tx1"/>
                </a:solidFill>
                <a:effectLst/>
                <a:latin typeface="IBM Plex Sans Regular" charset="0"/>
                <a:ea typeface="+mn-ea"/>
                <a:cs typeface="+mn-cs"/>
              </a:rPr>
              <a:t>When you open Micromedex you see all the great tools you expect are still available but there’s something new.  That’s Watson Assistant.  To begin a conversation, you begin typing on the conversation line or select the Watson symbol. We have also included a learn more link to help you understand what questions you can ask Watson, what content Watson currently understands, what it doesn’t understand. As we continue to train Watson this content will be updated. </a:t>
            </a:r>
          </a:p>
          <a:p>
            <a:r>
              <a:rPr lang="en-US" sz="1200" b="0" i="0" kern="1200" dirty="0">
                <a:solidFill>
                  <a:schemeClr val="tx1"/>
                </a:solidFill>
                <a:effectLst/>
                <a:latin typeface="IBM Plex Sans Regular" charset="0"/>
                <a:ea typeface="+mn-ea"/>
                <a:cs typeface="+mn-cs"/>
              </a:rPr>
              <a:t> </a:t>
            </a:r>
          </a:p>
          <a:p>
            <a:r>
              <a:rPr lang="en-US" sz="1200" b="0" i="0" kern="1200" dirty="0">
                <a:solidFill>
                  <a:schemeClr val="tx1"/>
                </a:solidFill>
                <a:effectLst/>
                <a:latin typeface="IBM Plex Sans Regular" charset="0"/>
                <a:ea typeface="+mn-ea"/>
                <a:cs typeface="+mn-cs"/>
              </a:rPr>
              <a:t>So let’s start a conversation with Watson…..</a:t>
            </a:r>
            <a:endParaRPr lang="en-US" sz="1200" i="0" dirty="0">
              <a:solidFill>
                <a:srgbClr val="FFFFFF"/>
              </a:solidFill>
            </a:endParaRPr>
          </a:p>
        </p:txBody>
      </p:sp>
      <p:sp>
        <p:nvSpPr>
          <p:cNvPr id="4" name="Slide Number Placeholder 3"/>
          <p:cNvSpPr>
            <a:spLocks noGrp="1"/>
          </p:cNvSpPr>
          <p:nvPr>
            <p:ph type="sldNum" sz="quarter" idx="10"/>
          </p:nvPr>
        </p:nvSpPr>
        <p:spPr/>
        <p:txBody>
          <a:bodyPr/>
          <a:lstStyle/>
          <a:p>
            <a:fld id="{20AED143-1506-434C-B47D-CBF33F177BEB}" type="slidenum">
              <a:rPr lang="en-US" smtClean="0"/>
              <a:pPr/>
              <a:t>20</a:t>
            </a:fld>
            <a:endParaRPr lang="en-US" dirty="0"/>
          </a:p>
        </p:txBody>
      </p:sp>
    </p:spTree>
    <p:extLst>
      <p:ext uri="{BB962C8B-B14F-4D97-AF65-F5344CB8AC3E}">
        <p14:creationId xmlns:p14="http://schemas.microsoft.com/office/powerpoint/2010/main" val="139301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DFEFD"/>
                </a:solidFill>
                <a:latin typeface="IBM Plex Sans Regular" charset="0"/>
                <a:ea typeface="IBM Plex Sans Regular" charset="0"/>
                <a:cs typeface="IBM Plex Sans Regular" charset="0"/>
              </a:rPr>
              <a:t>With Watson you can.</a:t>
            </a:r>
            <a:endParaRPr lang="en-US" dirty="0"/>
          </a:p>
          <a:p>
            <a:endParaRPr lang="en-US" dirty="0"/>
          </a:p>
          <a:p>
            <a:r>
              <a:rPr lang="en-US" dirty="0"/>
              <a:t>Speaker to select two</a:t>
            </a:r>
            <a:r>
              <a:rPr lang="en-US" baseline="0" dirty="0"/>
              <a:t> or three examples from the chart to illustrate Watson capabilities.</a:t>
            </a:r>
          </a:p>
          <a:p>
            <a:endParaRPr lang="en-US" baseline="0" dirty="0"/>
          </a:p>
          <a:p>
            <a:r>
              <a:rPr lang="en-US" b="1" baseline="0" dirty="0"/>
              <a:t>Enrich interactions: </a:t>
            </a:r>
            <a:r>
              <a:rPr lang="en-US" sz="1200" b="1" dirty="0">
                <a:solidFill>
                  <a:srgbClr val="FDFEFD"/>
                </a:solidFill>
                <a:latin typeface="IBM Plex Sans Regular" charset="0"/>
                <a:ea typeface="IBM Plex Sans Regular" charset="0"/>
                <a:cs typeface="IBM Plex Sans Regular" charset="0"/>
              </a:rPr>
              <a:t>Autodesk</a:t>
            </a:r>
          </a:p>
          <a:p>
            <a:endParaRPr lang="en-US" sz="1200" b="1" dirty="0">
              <a:solidFill>
                <a:srgbClr val="FDFEFD"/>
              </a:solidFill>
              <a:latin typeface="IBM Plex Sans Regular" charset="0"/>
              <a:ea typeface="IBM Plex Sans Regular" charset="0"/>
              <a:cs typeface="IBM Plex Sans Regular" charset="0"/>
            </a:endParaRPr>
          </a:p>
          <a:p>
            <a:r>
              <a:rPr lang="en-US" sz="1200" b="1" dirty="0">
                <a:solidFill>
                  <a:srgbClr val="FDFEFD"/>
                </a:solidFill>
                <a:latin typeface="IBM Plex Sans Regular" charset="0"/>
                <a:ea typeface="IBM Plex Sans Regular" charset="0"/>
                <a:cs typeface="IBM Plex Sans Regular" charset="0"/>
              </a:rPr>
              <a:t>Detect</a:t>
            </a:r>
            <a:r>
              <a:rPr lang="en-US" sz="1200" b="1" baseline="0" dirty="0">
                <a:solidFill>
                  <a:srgbClr val="FDFEFD"/>
                </a:solidFill>
                <a:latin typeface="IBM Plex Sans Regular" charset="0"/>
                <a:ea typeface="IBM Plex Sans Regular" charset="0"/>
                <a:cs typeface="IBM Plex Sans Regular" charset="0"/>
              </a:rPr>
              <a:t> liabilities: </a:t>
            </a:r>
            <a:r>
              <a:rPr lang="en-US" sz="1200" b="1" dirty="0">
                <a:solidFill>
                  <a:srgbClr val="FDFEFD"/>
                </a:solidFill>
              </a:rPr>
              <a:t>Cog Security</a:t>
            </a:r>
          </a:p>
          <a:p>
            <a:endParaRPr lang="en-US" sz="1200" b="1" dirty="0">
              <a:solidFill>
                <a:srgbClr val="FDFEFD"/>
              </a:solidFill>
            </a:endParaRPr>
          </a:p>
          <a:p>
            <a:r>
              <a:rPr lang="en-US" sz="1200" b="1" dirty="0">
                <a:solidFill>
                  <a:srgbClr val="FDFEFD"/>
                </a:solidFill>
              </a:rPr>
              <a:t>Scale expertise:</a:t>
            </a:r>
            <a:r>
              <a:rPr lang="en-US" sz="1200" b="1" baseline="0" dirty="0">
                <a:solidFill>
                  <a:srgbClr val="FDFEFD"/>
                </a:solidFill>
              </a:rPr>
              <a:t> </a:t>
            </a:r>
            <a:r>
              <a:rPr lang="en-US" sz="1200" b="1" dirty="0">
                <a:solidFill>
                  <a:srgbClr val="FDFEFD"/>
                </a:solidFill>
                <a:latin typeface="IBM Plex Sans Regular" charset="0"/>
                <a:ea typeface="IBM Plex Sans Regular" charset="0"/>
                <a:cs typeface="IBM Plex Sans Regular" charset="0"/>
              </a:rPr>
              <a:t>Woodside</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137589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AED143-1506-434C-B47D-CBF33F177BEB}" type="slidenum">
              <a:rPr lang="en-US" smtClean="0"/>
              <a:pPr/>
              <a:t>22</a:t>
            </a:fld>
            <a:endParaRPr lang="en-US" dirty="0"/>
          </a:p>
        </p:txBody>
      </p:sp>
    </p:spTree>
    <p:extLst>
      <p:ext uri="{BB962C8B-B14F-4D97-AF65-F5344CB8AC3E}">
        <p14:creationId xmlns:p14="http://schemas.microsoft.com/office/powerpoint/2010/main" val="341199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Script (Arti):</a:t>
            </a:r>
          </a:p>
          <a:p>
            <a:endParaRPr lang="en-US" u="sng" dirty="0"/>
          </a:p>
          <a:p>
            <a:r>
              <a:rPr lang="en-US" b="0" u="none" dirty="0"/>
              <a:t>Establish Script</a:t>
            </a:r>
          </a:p>
          <a:p>
            <a:endParaRPr lang="en-US" dirty="0"/>
          </a:p>
          <a:p>
            <a:r>
              <a:rPr lang="en-US" dirty="0"/>
              <a:t>Notes:</a:t>
            </a:r>
          </a:p>
          <a:p>
            <a:endParaRPr lang="en-US" dirty="0"/>
          </a:p>
          <a:p>
            <a:pPr marL="174982" indent="-174982" defTabSz="466618" eaLnBrk="0" fontAlgn="base" hangingPunct="0">
              <a:spcBef>
                <a:spcPct val="30000"/>
              </a:spcBef>
              <a:spcAft>
                <a:spcPct val="0"/>
              </a:spcAft>
              <a:buFont typeface="Arial" charset="0"/>
              <a:buChar char="•"/>
              <a:defRPr/>
            </a:pPr>
            <a:r>
              <a:rPr lang="en-US" dirty="0"/>
              <a:t>Use</a:t>
            </a:r>
            <a:r>
              <a:rPr lang="en-US" baseline="0" dirty="0"/>
              <a:t> for customer-facing presentations.</a:t>
            </a:r>
          </a:p>
          <a:p>
            <a:pPr marL="174982" indent="-174982">
              <a:buFont typeface="Arial" charset="0"/>
              <a:buChar char="•"/>
            </a:pPr>
            <a:r>
              <a:rPr lang="en-US" dirty="0"/>
              <a:t>Image</a:t>
            </a:r>
            <a:r>
              <a:rPr lang="en-US" baseline="0" dirty="0"/>
              <a:t> and layout f</a:t>
            </a:r>
            <a:r>
              <a:rPr lang="en-US" dirty="0"/>
              <a:t>rom the IBM Watson Health VBC</a:t>
            </a:r>
            <a:r>
              <a:rPr lang="en-US" baseline="0" dirty="0"/>
              <a:t> deck</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274663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pPr marL="171450" marR="0" indent="-171450" algn="l" defTabSz="457200" rtl="0" eaLnBrk="0" fontAlgn="base" latinLnBrk="0" hangingPunct="0">
              <a:lnSpc>
                <a:spcPct val="100000"/>
              </a:lnSpc>
              <a:spcBef>
                <a:spcPct val="30000"/>
              </a:spcBef>
              <a:spcAft>
                <a:spcPct val="0"/>
              </a:spcAft>
              <a:buClrTx/>
              <a:buSzTx/>
              <a:buFont typeface="Arial" charset="0"/>
              <a:buChar char="•"/>
              <a:tabLst/>
              <a:defRPr/>
            </a:pPr>
            <a:r>
              <a:rPr lang="en-US" dirty="0"/>
              <a:t>Use</a:t>
            </a:r>
            <a:r>
              <a:rPr lang="en-US" baseline="0" dirty="0"/>
              <a:t> for customer-facing presentations.</a:t>
            </a:r>
          </a:p>
          <a:p>
            <a:pPr marL="171450" indent="-171450">
              <a:buFont typeface="Arial" charset="0"/>
              <a:buChar char="•"/>
            </a:pPr>
            <a:r>
              <a:rPr lang="en-US" dirty="0"/>
              <a:t>Image</a:t>
            </a:r>
            <a:r>
              <a:rPr lang="en-US" baseline="0" dirty="0"/>
              <a:t> and layout f</a:t>
            </a:r>
            <a:r>
              <a:rPr lang="en-US" dirty="0"/>
              <a:t>rom the IBM Watson Health VBC</a:t>
            </a:r>
            <a:r>
              <a:rPr lang="en-US" baseline="0" dirty="0"/>
              <a:t> deck</a:t>
            </a:r>
          </a:p>
          <a:p>
            <a:pPr marL="171450" indent="-171450">
              <a:buFont typeface="Arial" charset="0"/>
              <a:buChar char="•"/>
            </a:pPr>
            <a:r>
              <a:rPr lang="en-US" baseline="0" dirty="0"/>
              <a:t>Facts are current as of 5/Oct, 2017 and approved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142215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(Petra)</a:t>
            </a:r>
          </a:p>
          <a:p>
            <a:endParaRPr lang="en-US" dirty="0"/>
          </a:p>
          <a:p>
            <a:r>
              <a:rPr lang="en-US" dirty="0"/>
              <a:t>In the face of competitive pressure, we look to our strengths to differentiate. </a:t>
            </a:r>
          </a:p>
          <a:p>
            <a:endParaRPr lang="en-US" dirty="0"/>
          </a:p>
          <a:p>
            <a:r>
              <a:rPr lang="en-US" dirty="0"/>
              <a:t>For decades, Micromedex has been recognized across the healthcare industry as having comprehensive, evidence-based content covering medication, disease and toxicology management and accompanying patient education materials. We meet the information needs for a broad spectrum of clinical users as well as their patients across the continuum of care.</a:t>
            </a:r>
          </a:p>
          <a:p>
            <a:endParaRPr lang="en-US" dirty="0"/>
          </a:p>
          <a:p>
            <a:r>
              <a:rPr lang="en-US" dirty="0"/>
              <a:t>Our solutions are available when and where clinicians need information. We’ve made significant strides in improving the ease of use and will continue this through the integration of cognitive capabilities that will transform how clinicians find answers.</a:t>
            </a:r>
          </a:p>
          <a:p>
            <a:endParaRPr lang="en-US" dirty="0"/>
          </a:p>
          <a:p>
            <a:r>
              <a:rPr lang="en-US" dirty="0"/>
              <a:t>Our dedicated client services organization supports our clients at every step, from streamlined implementations, comprehensive training resources, and world-class customer support, we forge strong relationships to ensure client success.</a:t>
            </a:r>
          </a:p>
        </p:txBody>
      </p:sp>
      <p:sp>
        <p:nvSpPr>
          <p:cNvPr id="4" name="Slide Number Placeholder 3"/>
          <p:cNvSpPr>
            <a:spLocks noGrp="1"/>
          </p:cNvSpPr>
          <p:nvPr>
            <p:ph type="sldNum" sz="quarter" idx="10"/>
          </p:nvPr>
        </p:nvSpPr>
        <p:spPr/>
        <p:txBody>
          <a:bodyPr/>
          <a:lstStyle/>
          <a:p>
            <a:fld id="{20AED143-1506-434C-B47D-CBF33F177BEB}" type="slidenum">
              <a:rPr lang="en-US" smtClean="0"/>
              <a:pPr/>
              <a:t>6</a:t>
            </a:fld>
            <a:endParaRPr lang="en-US" dirty="0"/>
          </a:p>
        </p:txBody>
      </p:sp>
    </p:spTree>
    <p:extLst>
      <p:ext uri="{BB962C8B-B14F-4D97-AF65-F5344CB8AC3E}">
        <p14:creationId xmlns:p14="http://schemas.microsoft.com/office/powerpoint/2010/main" val="263403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pc="42" dirty="0">
                <a:latin typeface="Arial" charset="0"/>
                <a:ea typeface="Arial" charset="0"/>
                <a:cs typeface="Arial" charset="0"/>
              </a:rPr>
              <a:t>Our process and our people are our advantage when it comes to creating comprehensive content. An in-house staff of experts work within a robust set of editorial standards to identify relevant evidence, critically evaluate it to select the best available evidence on a given topic and synthesize it into clinically consistent content that supports decisions at the point of care across a wide variety of practice settings and specialties. Our processes are recognized internationally as being stringent and robust and leading to objective, evidence-based content as indicated by our compendium designation by CMS to support off-label coverage and processes accredited by the UK’s National Institute of Health and Care Excellence. </a:t>
            </a:r>
          </a:p>
        </p:txBody>
      </p:sp>
      <p:sp>
        <p:nvSpPr>
          <p:cNvPr id="4" name="Slide Number Placeholder 3"/>
          <p:cNvSpPr>
            <a:spLocks noGrp="1"/>
          </p:cNvSpPr>
          <p:nvPr>
            <p:ph type="sldNum" sz="quarter" idx="10"/>
          </p:nvPr>
        </p:nvSpPr>
        <p:spPr/>
        <p:txBody>
          <a:bodyPr/>
          <a:lstStyle/>
          <a:p>
            <a:fld id="{20AED143-1506-434C-B47D-CBF33F177BEB}" type="slidenum">
              <a:rPr lang="en-US" smtClean="0"/>
              <a:pPr/>
              <a:t>7</a:t>
            </a:fld>
            <a:endParaRPr lang="en-US" dirty="0"/>
          </a:p>
        </p:txBody>
      </p:sp>
    </p:spTree>
    <p:extLst>
      <p:ext uri="{BB962C8B-B14F-4D97-AF65-F5344CB8AC3E}">
        <p14:creationId xmlns:p14="http://schemas.microsoft.com/office/powerpoint/2010/main" val="214687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spcAft>
                <a:spcPts val="612"/>
              </a:spcAft>
            </a:pPr>
            <a:endParaRPr lang="en-US" sz="1200" u="sng" dirty="0"/>
          </a:p>
          <a:p>
            <a:pPr>
              <a:spcAft>
                <a:spcPts val="612"/>
              </a:spcAft>
            </a:pPr>
            <a:r>
              <a:rPr lang="en-US" sz="1200" b="1" dirty="0"/>
              <a:t>Script (Arti):</a:t>
            </a:r>
          </a:p>
          <a:p>
            <a:pPr>
              <a:spcAft>
                <a:spcPts val="612"/>
              </a:spcAft>
            </a:pPr>
            <a:r>
              <a:rPr lang="en-US" sz="1200" b="1" dirty="0"/>
              <a:t>Establish Script</a:t>
            </a:r>
          </a:p>
          <a:p>
            <a:pPr>
              <a:spcAft>
                <a:spcPts val="612"/>
              </a:spcAft>
            </a:pPr>
            <a:endParaRPr lang="en-US" sz="1200" b="1" dirty="0"/>
          </a:p>
          <a:p>
            <a:pPr>
              <a:spcAft>
                <a:spcPts val="612"/>
              </a:spcAft>
            </a:pPr>
            <a:r>
              <a:rPr lang="en-US" sz="1200" b="1" dirty="0"/>
              <a:t>We have 4 primary offerings </a:t>
            </a:r>
          </a:p>
          <a:p>
            <a:pPr defTabSz="466618">
              <a:spcAft>
                <a:spcPts val="612"/>
              </a:spcAft>
              <a:defRPr/>
            </a:pPr>
            <a:r>
              <a:rPr lang="en-US" sz="1200" dirty="0">
                <a:solidFill>
                  <a:srgbClr val="FF0000"/>
                </a:solidFill>
              </a:rPr>
              <a:t>For each screen shot – tie to driver and user group, value derived,  verbal use case, differentiate to win….tie it in. </a:t>
            </a:r>
          </a:p>
          <a:p>
            <a:pPr>
              <a:spcAft>
                <a:spcPts val="612"/>
              </a:spcAft>
            </a:pPr>
            <a:r>
              <a:rPr lang="en-US" sz="1200" dirty="0"/>
              <a:t>Stats/Proof Points: </a:t>
            </a:r>
          </a:p>
          <a:p>
            <a:pPr marL="291636" indent="-291636" defTabSz="466618">
              <a:spcAft>
                <a:spcPts val="612"/>
              </a:spcAft>
              <a:buFont typeface="Arial" panose="020B0604020202020204" pitchFamily="34" charset="0"/>
              <a:buChar char="•"/>
              <a:defRPr/>
            </a:pPr>
            <a:r>
              <a:rPr lang="en-US" sz="1200" dirty="0">
                <a:solidFill>
                  <a:srgbClr val="FFFFFF"/>
                </a:solidFill>
              </a:rPr>
              <a:t>Used by over </a:t>
            </a:r>
            <a:r>
              <a:rPr lang="en-US" sz="1200" b="1" spc="-17" dirty="0">
                <a:solidFill>
                  <a:srgbClr val="AE62F1"/>
                </a:solidFill>
                <a:cs typeface="Arial" panose="020B0604020202020204" pitchFamily="34" charset="0"/>
              </a:rPr>
              <a:t>4,500 hospitals </a:t>
            </a:r>
            <a:r>
              <a:rPr lang="en-US" sz="1200" dirty="0">
                <a:solidFill>
                  <a:srgbClr val="FFFFFF"/>
                </a:solidFill>
              </a:rPr>
              <a:t>worldwide, 80 countries</a:t>
            </a:r>
          </a:p>
          <a:p>
            <a:pPr marL="291636" indent="-291636" defTabSz="466618">
              <a:spcAft>
                <a:spcPts val="612"/>
              </a:spcAft>
              <a:buFont typeface="Arial" panose="020B0604020202020204" pitchFamily="34" charset="0"/>
              <a:buChar char="•"/>
              <a:defRPr/>
            </a:pPr>
            <a:r>
              <a:rPr lang="en-US" sz="1200" dirty="0">
                <a:solidFill>
                  <a:srgbClr val="FFFFFF"/>
                </a:solidFill>
              </a:rPr>
              <a:t>Used in </a:t>
            </a:r>
            <a:r>
              <a:rPr lang="en-US" sz="1200" b="1" spc="-17" dirty="0">
                <a:solidFill>
                  <a:srgbClr val="AE62F1"/>
                </a:solidFill>
                <a:cs typeface="Arial" panose="020B0604020202020204" pitchFamily="34" charset="0"/>
              </a:rPr>
              <a:t>accredited schools of pharmacy </a:t>
            </a:r>
            <a:r>
              <a:rPr lang="en-US" sz="1200" dirty="0">
                <a:solidFill>
                  <a:srgbClr val="FFFFFF"/>
                </a:solidFill>
              </a:rPr>
              <a:t>and  academic centers worldwide</a:t>
            </a:r>
            <a:endParaRPr lang="en-US" sz="1200" b="1" dirty="0">
              <a:solidFill>
                <a:srgbClr val="AE62F1"/>
              </a:solidFill>
              <a:cs typeface="Arial" panose="020B0604020202020204" pitchFamily="34" charset="0"/>
            </a:endParaRPr>
          </a:p>
          <a:p>
            <a:pPr algn="ctr">
              <a:spcAft>
                <a:spcPts val="612"/>
              </a:spcAft>
            </a:pPr>
            <a:endParaRPr lang="en-US" sz="1200" u="sng" dirty="0"/>
          </a:p>
          <a:p>
            <a:pPr algn="ctr">
              <a:spcAft>
                <a:spcPts val="612"/>
              </a:spcAft>
            </a:pPr>
            <a:r>
              <a:rPr lang="en-US" sz="1200" u="sng" dirty="0"/>
              <a:t>Medication Management</a:t>
            </a:r>
          </a:p>
          <a:p>
            <a:pPr marL="291636" indent="-233309">
              <a:spcAft>
                <a:spcPts val="612"/>
              </a:spcAft>
              <a:buFont typeface="Arial" panose="020B0604020202020204" pitchFamily="34" charset="0"/>
              <a:buChar char="•"/>
            </a:pPr>
            <a:endParaRPr lang="en-US" dirty="0"/>
          </a:p>
          <a:p>
            <a:pPr marL="291636" indent="-233309">
              <a:spcAft>
                <a:spcPts val="612"/>
              </a:spcAft>
              <a:buFont typeface="Arial" panose="020B0604020202020204" pitchFamily="34" charset="0"/>
              <a:buChar char="•"/>
            </a:pPr>
            <a:endParaRPr lang="en-US" dirty="0"/>
          </a:p>
          <a:p>
            <a:pPr marL="291636" indent="-233309">
              <a:spcAft>
                <a:spcPts val="612"/>
              </a:spcAft>
              <a:buFont typeface="Arial" panose="020B0604020202020204" pitchFamily="34" charset="0"/>
              <a:buChar char="•"/>
            </a:pPr>
            <a:endParaRPr lang="en-US" dirty="0"/>
          </a:p>
          <a:p>
            <a:pPr marL="291636" indent="-233309">
              <a:spcAft>
                <a:spcPts val="612"/>
              </a:spcAft>
              <a:buFont typeface="Arial" panose="020B0604020202020204" pitchFamily="34" charset="0"/>
              <a:buChar char="•"/>
            </a:pPr>
            <a:endParaRPr lang="en-US" dirty="0"/>
          </a:p>
          <a:p>
            <a:pPr marL="291636" indent="-233309">
              <a:spcAft>
                <a:spcPts val="612"/>
              </a:spcAft>
              <a:buFont typeface="Arial" panose="020B0604020202020204" pitchFamily="34" charset="0"/>
              <a:buChar char="•"/>
            </a:pPr>
            <a:r>
              <a:rPr lang="en-US" dirty="0"/>
              <a:t>Comprehensive Drug Information</a:t>
            </a:r>
          </a:p>
          <a:p>
            <a:pPr marL="291636" indent="-233309">
              <a:spcAft>
                <a:spcPts val="612"/>
              </a:spcAft>
              <a:buFont typeface="Arial" panose="020B0604020202020204" pitchFamily="34" charset="0"/>
              <a:buChar char="•"/>
            </a:pPr>
            <a:r>
              <a:rPr lang="en-US" dirty="0"/>
              <a:t>Pediatric and Neonatal Evidence</a:t>
            </a:r>
          </a:p>
          <a:p>
            <a:pPr marL="291636" indent="-233309">
              <a:spcAft>
                <a:spcPts val="612"/>
              </a:spcAft>
              <a:buFont typeface="Arial" panose="020B0604020202020204" pitchFamily="34" charset="0"/>
              <a:buChar char="•"/>
            </a:pPr>
            <a:r>
              <a:rPr lang="en-US" dirty="0"/>
              <a:t>Drug Interactions</a:t>
            </a:r>
          </a:p>
          <a:p>
            <a:pPr marL="291636" indent="-233309">
              <a:spcAft>
                <a:spcPts val="612"/>
              </a:spcAft>
              <a:buFont typeface="Arial" panose="020B0604020202020204" pitchFamily="34" charset="0"/>
              <a:buChar char="•"/>
            </a:pPr>
            <a:r>
              <a:rPr lang="en-US" dirty="0"/>
              <a:t>IV Compatibility</a:t>
            </a:r>
          </a:p>
          <a:p>
            <a:pPr marL="291636" indent="-233309">
              <a:spcAft>
                <a:spcPts val="612"/>
              </a:spcAft>
              <a:buFont typeface="Arial" panose="020B0604020202020204" pitchFamily="34" charset="0"/>
              <a:buChar char="•"/>
            </a:pPr>
            <a:r>
              <a:rPr lang="en-US" dirty="0"/>
              <a:t>Alternative Medicine</a:t>
            </a:r>
          </a:p>
          <a:p>
            <a:pPr marL="291636" indent="-233309">
              <a:spcAft>
                <a:spcPts val="306"/>
              </a:spcAft>
              <a:buFont typeface="Arial" panose="020B0604020202020204" pitchFamily="34" charset="0"/>
              <a:buChar char="•"/>
            </a:pPr>
            <a:r>
              <a:rPr lang="en-US" dirty="0"/>
              <a:t>Formulary Management</a:t>
            </a:r>
          </a:p>
          <a:p>
            <a:pPr marL="291636" indent="-233309">
              <a:spcAft>
                <a:spcPts val="306"/>
              </a:spcAft>
              <a:buFont typeface="Arial" panose="020B0604020202020204" pitchFamily="34" charset="0"/>
              <a:buChar char="•"/>
            </a:pPr>
            <a:r>
              <a:rPr lang="en-US" dirty="0"/>
              <a:t>Global drug information</a:t>
            </a:r>
          </a:p>
          <a:p>
            <a:pPr marL="291636" indent="-233309">
              <a:spcAft>
                <a:spcPts val="306"/>
              </a:spcAft>
              <a:buFont typeface="Arial" panose="020B0604020202020204" pitchFamily="34" charset="0"/>
              <a:buChar char="•"/>
            </a:pPr>
            <a:endParaRPr lang="en-US" dirty="0"/>
          </a:p>
          <a:p>
            <a:pPr algn="ctr">
              <a:spcAft>
                <a:spcPts val="612"/>
              </a:spcAft>
            </a:pPr>
            <a:r>
              <a:rPr lang="it-IT" sz="1200" u="sng" dirty="0" err="1"/>
              <a:t>Disease</a:t>
            </a:r>
            <a:r>
              <a:rPr lang="it-IT" sz="1200" u="sng" dirty="0"/>
              <a:t> and </a:t>
            </a:r>
            <a:r>
              <a:rPr lang="it-IT" sz="1200" u="sng" dirty="0" err="1"/>
              <a:t>Condition</a:t>
            </a:r>
            <a:r>
              <a:rPr lang="it-IT" sz="1200" u="sng" dirty="0"/>
              <a:t> Management</a:t>
            </a:r>
          </a:p>
          <a:p>
            <a:pPr marL="291636" indent="-291636">
              <a:spcAft>
                <a:spcPts val="612"/>
              </a:spcAft>
              <a:buFont typeface="Arial" panose="020B0604020202020204" pitchFamily="34" charset="0"/>
              <a:buChar char="•"/>
            </a:pPr>
            <a:r>
              <a:rPr lang="it-IT" dirty="0"/>
              <a:t>Acute and </a:t>
            </a:r>
            <a:r>
              <a:rPr lang="it-IT" dirty="0" err="1"/>
              <a:t>chronic</a:t>
            </a:r>
            <a:r>
              <a:rPr lang="it-IT" dirty="0"/>
              <a:t> </a:t>
            </a:r>
            <a:r>
              <a:rPr lang="it-IT" dirty="0" err="1"/>
              <a:t>disease</a:t>
            </a:r>
            <a:r>
              <a:rPr lang="it-IT" dirty="0"/>
              <a:t> info</a:t>
            </a:r>
          </a:p>
          <a:p>
            <a:pPr marL="291636" indent="-291636">
              <a:spcAft>
                <a:spcPts val="612"/>
              </a:spcAft>
              <a:buFont typeface="Arial" panose="020B0604020202020204" pitchFamily="34" charset="0"/>
              <a:buChar char="•"/>
            </a:pPr>
            <a:r>
              <a:rPr lang="it-IT" dirty="0"/>
              <a:t>Emergency and general medicine</a:t>
            </a:r>
          </a:p>
          <a:p>
            <a:pPr marL="291636" indent="-291636">
              <a:spcAft>
                <a:spcPts val="612"/>
              </a:spcAft>
              <a:buFont typeface="Arial" panose="020B0604020202020204" pitchFamily="34" charset="0"/>
              <a:buChar char="•"/>
            </a:pPr>
            <a:r>
              <a:rPr lang="it-IT" dirty="0"/>
              <a:t>Procedure and treatment info</a:t>
            </a:r>
          </a:p>
          <a:p>
            <a:pPr marL="291636" indent="-291636">
              <a:spcAft>
                <a:spcPts val="612"/>
              </a:spcAft>
              <a:buFont typeface="Arial" panose="020B0604020202020204" pitchFamily="34" charset="0"/>
              <a:buChar char="•"/>
            </a:pPr>
            <a:r>
              <a:rPr lang="it-IT" dirty="0" err="1"/>
              <a:t>Protocol</a:t>
            </a:r>
            <a:r>
              <a:rPr lang="it-IT" dirty="0"/>
              <a:t> </a:t>
            </a:r>
            <a:r>
              <a:rPr lang="it-IT" dirty="0" err="1"/>
              <a:t>checklists</a:t>
            </a:r>
            <a:endParaRPr lang="it-IT" dirty="0"/>
          </a:p>
          <a:p>
            <a:pPr marL="291636" indent="-291636">
              <a:spcAft>
                <a:spcPts val="612"/>
              </a:spcAft>
              <a:buFont typeface="Arial" panose="020B0604020202020204" pitchFamily="34" charset="0"/>
              <a:buChar char="•"/>
            </a:pPr>
            <a:r>
              <a:rPr lang="it-IT" dirty="0"/>
              <a:t>Lab </a:t>
            </a:r>
            <a:r>
              <a:rPr lang="it-IT" dirty="0" err="1"/>
              <a:t>recommendations</a:t>
            </a:r>
            <a:endParaRPr lang="en-US" sz="1200" dirty="0"/>
          </a:p>
          <a:p>
            <a:pPr marL="291636" indent="-233309">
              <a:spcAft>
                <a:spcPts val="306"/>
              </a:spcAft>
              <a:buFont typeface="Arial" panose="020B0604020202020204" pitchFamily="34" charset="0"/>
              <a:buChar char="•"/>
            </a:pPr>
            <a:endParaRPr lang="en-US" dirty="0"/>
          </a:p>
          <a:p>
            <a:pPr algn="ctr">
              <a:spcAft>
                <a:spcPts val="612"/>
              </a:spcAft>
            </a:pPr>
            <a:r>
              <a:rPr lang="en-US" sz="1200" u="sng" dirty="0"/>
              <a:t>Toxicology Management</a:t>
            </a:r>
          </a:p>
          <a:p>
            <a:pPr marL="349964" indent="-349964">
              <a:spcAft>
                <a:spcPts val="612"/>
              </a:spcAft>
              <a:buFont typeface="Arial" panose="020B0604020202020204" pitchFamily="34" charset="0"/>
              <a:buChar char="•"/>
            </a:pPr>
            <a:r>
              <a:rPr lang="en-US" dirty="0"/>
              <a:t>Drug Overdose and toxicity</a:t>
            </a:r>
          </a:p>
          <a:p>
            <a:pPr marL="349964" indent="-349964">
              <a:spcAft>
                <a:spcPts val="612"/>
              </a:spcAft>
              <a:buFont typeface="Arial" panose="020B0604020202020204" pitchFamily="34" charset="0"/>
              <a:buChar char="•"/>
            </a:pPr>
            <a:r>
              <a:rPr lang="en-US" dirty="0"/>
              <a:t>Comprehensive management for potential poison sources of household products, plants and chemicals.</a:t>
            </a:r>
          </a:p>
          <a:p>
            <a:pPr marL="349964" indent="-349964">
              <a:spcAft>
                <a:spcPts val="612"/>
              </a:spcAft>
              <a:buFont typeface="Arial" panose="020B0604020202020204" pitchFamily="34" charset="0"/>
              <a:buChar char="•"/>
            </a:pPr>
            <a:r>
              <a:rPr lang="en-US" dirty="0"/>
              <a:t>Data on reproductive risks, including effects of drugs, chemicals, and environmental agents</a:t>
            </a:r>
          </a:p>
          <a:p>
            <a:pPr marL="349964" indent="-349964">
              <a:spcAft>
                <a:spcPts val="612"/>
              </a:spcAft>
              <a:buFont typeface="Arial" panose="020B0604020202020204" pitchFamily="34" charset="0"/>
              <a:buChar char="•"/>
            </a:pPr>
            <a:r>
              <a:rPr lang="en-US" dirty="0"/>
              <a:t>Database for management of chemicals and hazardous spills</a:t>
            </a:r>
            <a:endParaRPr lang="en-US" sz="1400" dirty="0"/>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8</a:t>
            </a:fld>
            <a:endParaRPr lang="en-US" dirty="0"/>
          </a:p>
        </p:txBody>
      </p:sp>
    </p:spTree>
    <p:extLst>
      <p:ext uri="{BB962C8B-B14F-4D97-AF65-F5344CB8AC3E}">
        <p14:creationId xmlns:p14="http://schemas.microsoft.com/office/powerpoint/2010/main" val="212298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spcAft>
                <a:spcPts val="612"/>
              </a:spcAft>
            </a:pPr>
            <a:endParaRPr lang="en-US" sz="1400"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13</a:t>
            </a:fld>
            <a:endParaRPr lang="en-US" dirty="0"/>
          </a:p>
        </p:txBody>
      </p:sp>
    </p:spTree>
    <p:extLst>
      <p:ext uri="{BB962C8B-B14F-4D97-AF65-F5344CB8AC3E}">
        <p14:creationId xmlns:p14="http://schemas.microsoft.com/office/powerpoint/2010/main" val="222548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(Arti):</a:t>
            </a:r>
          </a:p>
          <a:p>
            <a:endParaRPr lang="en-US" dirty="0"/>
          </a:p>
          <a:p>
            <a:r>
              <a:rPr lang="en-US" dirty="0"/>
              <a:t>Establish Script</a:t>
            </a:r>
          </a:p>
          <a:p>
            <a:endParaRPr lang="en-US" dirty="0"/>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14</a:t>
            </a:fld>
            <a:endParaRPr lang="en-US" dirty="0"/>
          </a:p>
        </p:txBody>
      </p:sp>
    </p:spTree>
    <p:extLst>
      <p:ext uri="{BB962C8B-B14F-4D97-AF65-F5344CB8AC3E}">
        <p14:creationId xmlns:p14="http://schemas.microsoft.com/office/powerpoint/2010/main" val="402212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how cognitive systems will Augment the way we work to help us accomplish more by actualizing technology advancements</a:t>
            </a:r>
          </a:p>
          <a:p>
            <a:endParaRPr lang="en-US" dirty="0"/>
          </a:p>
          <a:p>
            <a:r>
              <a:rPr lang="en-US" u="sng" dirty="0"/>
              <a:t>Cognitive Systems help with:</a:t>
            </a:r>
          </a:p>
          <a:p>
            <a:r>
              <a:rPr lang="en-US" dirty="0"/>
              <a:t>Pattern identification, to assist with precision medicine, drug interactions, ADE’s etc.</a:t>
            </a:r>
          </a:p>
          <a:p>
            <a:endParaRPr lang="en-US" dirty="0"/>
          </a:p>
          <a:p>
            <a:r>
              <a:rPr lang="en-US" dirty="0"/>
              <a:t>Locating specific knowledge, within a vast database or evidence resource which is becoming more difficult with ever increasing information</a:t>
            </a:r>
          </a:p>
          <a:p>
            <a:endParaRPr lang="en-US" dirty="0"/>
          </a:p>
          <a:p>
            <a:r>
              <a:rPr lang="en-US" dirty="0"/>
              <a:t>Have a unique capability of Machine Learning, the more it’s used the better the systems will become at answering more sophisticated questions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u="sng" dirty="0"/>
              <a:t>Humans excel in different ways:</a:t>
            </a:r>
          </a:p>
          <a:p>
            <a:r>
              <a:rPr lang="en-US" dirty="0"/>
              <a:t>So your job as a clinician will evolve with this technology but not be replaced.  The goal for cognitive computing is to help humans accomplish more thru enabling technology… only skilled clinicians will be able to determine the most appropriate individualized needs for patients.</a:t>
            </a:r>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16</a:t>
            </a:fld>
            <a:endParaRPr lang="en-US" dirty="0"/>
          </a:p>
        </p:txBody>
      </p:sp>
    </p:spTree>
    <p:extLst>
      <p:ext uri="{BB962C8B-B14F-4D97-AF65-F5344CB8AC3E}">
        <p14:creationId xmlns:p14="http://schemas.microsoft.com/office/powerpoint/2010/main" val="4054840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6" name="Content Placeholder 2"/>
          <p:cNvSpPr>
            <a:spLocks noGrp="1"/>
          </p:cNvSpPr>
          <p:nvPr>
            <p:ph idx="10"/>
          </p:nvPr>
        </p:nvSpPr>
        <p:spPr>
          <a:xfrm>
            <a:off x="0" y="0"/>
            <a:ext cx="9144000" cy="5143500"/>
          </a:xfrm>
        </p:spPr>
        <p:txBody>
          <a:bodyPr/>
          <a:lstStyle>
            <a:lvl1pPr>
              <a:defRPr b="0" i="0">
                <a:solidFill>
                  <a:srgbClr val="000000"/>
                </a:solidFill>
                <a:latin typeface="IBM Plex Sans Regular" charset="0"/>
                <a:ea typeface="IBM Plex Sans Regular" charset="0"/>
                <a:cs typeface="IBM Plex Sans Regular" charset="0"/>
              </a:defRPr>
            </a:lvl1pPr>
            <a:lvl2pPr>
              <a:defRPr>
                <a:solidFill>
                  <a:srgbClr val="000000"/>
                </a:solidFill>
                <a:latin typeface="Helvetica Neue" charset="0"/>
                <a:ea typeface="Helvetica Neue" charset="0"/>
                <a:cs typeface="Helvetica Neue" charset="0"/>
              </a:defRPr>
            </a:lvl2pPr>
            <a:lvl3pPr>
              <a:defRPr>
                <a:solidFill>
                  <a:srgbClr val="000000"/>
                </a:solidFill>
                <a:latin typeface="Helvetica Neue" charset="0"/>
                <a:ea typeface="Helvetica Neue" charset="0"/>
                <a:cs typeface="Helvetica Neue" charset="0"/>
              </a:defRPr>
            </a:lvl3pPr>
            <a:lvl4pPr>
              <a:defRPr>
                <a:solidFill>
                  <a:srgbClr val="000000"/>
                </a:solidFill>
                <a:latin typeface="Helvetica Neue" charset="0"/>
                <a:ea typeface="Helvetica Neue" charset="0"/>
                <a:cs typeface="Helvetica Neue" charset="0"/>
              </a:defRPr>
            </a:lvl4pPr>
            <a:lvl5pPr>
              <a:defRPr>
                <a:solidFill>
                  <a:srgbClr val="000000"/>
                </a:solidFill>
                <a:latin typeface="Helvetica Neue" charset="0"/>
                <a:ea typeface="Helvetica Neue" charset="0"/>
                <a:cs typeface="Helvetica Neue" charset="0"/>
              </a:defRPr>
            </a:lvl5pPr>
          </a:lstStyle>
          <a:p>
            <a:pPr lvl="0"/>
            <a:r>
              <a:rPr lang="en-US" noProof="0"/>
              <a:t>Edit Master text styles</a:t>
            </a:r>
          </a:p>
        </p:txBody>
      </p:sp>
      <p:sp>
        <p:nvSpPr>
          <p:cNvPr id="3" name="Subtitle 2"/>
          <p:cNvSpPr>
            <a:spLocks noGrp="1"/>
          </p:cNvSpPr>
          <p:nvPr>
            <p:ph type="subTitle" idx="1"/>
          </p:nvPr>
        </p:nvSpPr>
        <p:spPr>
          <a:xfrm>
            <a:off x="356616" y="1801368"/>
            <a:ext cx="2834640" cy="1600200"/>
          </a:xfrm>
        </p:spPr>
        <p:txBody>
          <a:bodyPr/>
          <a:lstStyle>
            <a:lvl1pPr marL="0" indent="0" algn="l">
              <a:spcBef>
                <a:spcPts val="0"/>
              </a:spcBef>
              <a:buNone/>
              <a:defRPr sz="1500" b="0" i="0">
                <a:solidFill>
                  <a:srgbClr val="000000"/>
                </a:solidFill>
                <a:latin typeface="IBM Plex Sans" charset="0"/>
                <a:ea typeface="IBM Plex Sans" charset="0"/>
                <a:cs typeface="IBM Plex Sans"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title"/>
          </p:nvPr>
        </p:nvSpPr>
        <p:spPr>
          <a:xfrm>
            <a:off x="356616" y="283464"/>
            <a:ext cx="2103120" cy="4343400"/>
          </a:xfrm>
        </p:spPr>
        <p:txBody>
          <a:bodyPr/>
          <a:lstStyle>
            <a:lvl1pPr>
              <a:defRPr b="0" i="0">
                <a:latin typeface="IBM Plex Sans" charset="0"/>
                <a:ea typeface="IBM Plex Sans" charset="0"/>
                <a:cs typeface="IBM Plex Sans" charset="0"/>
              </a:defRPr>
            </a:lvl1pPr>
          </a:lstStyle>
          <a:p>
            <a:r>
              <a:rPr lang="en-US"/>
              <a:t>Click to edit Master title style</a:t>
            </a:r>
            <a:endParaRPr lang="en-US" dirty="0"/>
          </a:p>
        </p:txBody>
      </p:sp>
      <p:sp>
        <p:nvSpPr>
          <p:cNvPr id="4" name="Rounded Rectangle 3"/>
          <p:cNvSpPr/>
          <p:nvPr userDrawn="1"/>
        </p:nvSpPr>
        <p:spPr>
          <a:xfrm rot="5400000">
            <a:off x="517263" y="1288527"/>
            <a:ext cx="98506" cy="426441"/>
          </a:xfrm>
          <a:prstGeom prst="roundRect">
            <a:avLst>
              <a:gd name="adj" fmla="val 50000"/>
            </a:avLst>
          </a:prstGeom>
          <a:solidFill>
            <a:srgbClr val="7CC6FF"/>
          </a:solidFill>
        </p:spPr>
        <p:txBody>
          <a:bodyPr wrap="square" lIns="0" tIns="0" rIns="0" bIns="0" rtlCol="0" anchor="ctr">
            <a:noAutofit/>
          </a:bodyPr>
          <a:lstStyle/>
          <a:p>
            <a:pPr algn="ctr"/>
            <a:endParaRPr lang="en-US" sz="1200" b="0" i="0" dirty="0">
              <a:solidFill>
                <a:schemeClr val="accent6"/>
              </a:solidFill>
              <a:latin typeface="IBM Plex Sans Regular" charset="0"/>
              <a:ea typeface="IBM Plex Sans Regular" charset="0"/>
              <a:cs typeface="IBM Plex Sans Regular" charset="0"/>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3338" y="4564245"/>
            <a:ext cx="1960149" cy="210312"/>
          </a:xfrm>
          <a:prstGeom prst="rect">
            <a:avLst/>
          </a:prstGeom>
        </p:spPr>
      </p:pic>
    </p:spTree>
    <p:extLst>
      <p:ext uri="{BB962C8B-B14F-4D97-AF65-F5344CB8AC3E}">
        <p14:creationId xmlns:p14="http://schemas.microsoft.com/office/powerpoint/2010/main" val="28124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736"/>
            <a:ext cx="4474777" cy="914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dirty="0"/>
              <a:t>Click to edit Master title style</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5"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1888539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10" name="Rounded Rectangle 9"/>
          <p:cNvSpPr/>
          <p:nvPr userDrawn="1"/>
        </p:nvSpPr>
        <p:spPr>
          <a:xfrm>
            <a:off x="219456" y="4764024"/>
            <a:ext cx="8695944" cy="36576"/>
          </a:xfrm>
          <a:prstGeom prst="roundRect">
            <a:avLst>
              <a:gd name="adj" fmla="val 50000"/>
            </a:avLst>
          </a:prstGeom>
          <a:gradFill>
            <a:gsLst>
              <a:gs pos="0">
                <a:srgbClr val="7AC8FF"/>
              </a:gs>
              <a:gs pos="99000">
                <a:srgbClr val="31D6C3"/>
              </a:gs>
            </a:gsLst>
            <a:lin ang="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555651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rIns="0"/>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rIns="0"/>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7"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4022273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lvl1pPr>
              <a:defRPr b="0" i="0">
                <a:latin typeface="IBM Plex Sans Regular" charset="0"/>
                <a:ea typeface="IBM Plex Sans Regular" charset="0"/>
                <a:cs typeface="IBM Plex Sans Regular" charset="0"/>
              </a:defRPr>
            </a:lvl1p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lvl1pPr>
              <a:defRPr b="0" i="0">
                <a:latin typeface="IBM Plex Sans Regular" charset="0"/>
                <a:ea typeface="IBM Plex Sans Regular" charset="0"/>
                <a:cs typeface="IBM Plex Sans Regular" charset="0"/>
              </a:defRPr>
            </a:lvl1pPr>
            <a:lvl2pPr>
              <a:defRPr b="0" i="0">
                <a:latin typeface="IBM Plex Sans Regular" charset="0"/>
                <a:ea typeface="IBM Plex Sans Regular" charset="0"/>
                <a:cs typeface="IBM Plex Sans Regular" charset="0"/>
              </a:defRPr>
            </a:lvl2pPr>
            <a:lvl3pPr>
              <a:defRPr b="0" i="0">
                <a:latin typeface="IBM Plex Sans Regular" charset="0"/>
                <a:ea typeface="IBM Plex Sans Regular" charset="0"/>
                <a:cs typeface="IBM Plex Sans Regular" charset="0"/>
              </a:defRPr>
            </a:lvl3pPr>
            <a:lvl4pPr>
              <a:defRPr b="0" i="0">
                <a:latin typeface="IBM Plex Sans Regular" charset="0"/>
                <a:ea typeface="IBM Plex Sans Regular" charset="0"/>
                <a:cs typeface="IBM Plex Sans Regular" charset="0"/>
              </a:defRPr>
            </a:lvl4pPr>
            <a:lvl5pPr>
              <a:defRPr b="0" i="0">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6"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18008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b="0" i="0">
                <a:latin typeface="IBM Plex Sans Regular" charset="0"/>
                <a:ea typeface="IBM Plex Sans Regular" charset="0"/>
                <a:cs typeface="IBM Plex Sans Regular" charset="0"/>
              </a:defRPr>
            </a:lvl1pPr>
          </a:lstStyle>
          <a:p>
            <a:r>
              <a:rPr lang="en-US" dirty="0"/>
              <a:t>Click to edit Master title style</a:t>
            </a:r>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5"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789824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160"/>
            <a:ext cx="5706166" cy="4343400"/>
          </a:xfrm>
        </p:spPr>
        <p:txBody>
          <a:bodyPr/>
          <a:lstStyle>
            <a:lvl1pPr>
              <a:defRPr sz="3000" b="0" i="0">
                <a:latin typeface="IBM Plex Sans Regular" charset="0"/>
                <a:ea typeface="IBM Plex Sans Regular" charset="0"/>
                <a:cs typeface="IBM Plex Sans Regular" charset="0"/>
              </a:defRPr>
            </a:lvl1pPr>
          </a:lstStyle>
          <a:p>
            <a:r>
              <a:rPr lang="en-US" dirty="0"/>
              <a:t>Click to edit Master title style</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5"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3310567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4"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2128879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Divid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17" y="0"/>
            <a:ext cx="9141183" cy="5149848"/>
          </a:xfrm>
          <a:prstGeom prst="rect">
            <a:avLst/>
          </a:prstGeom>
        </p:spPr>
      </p:pic>
      <p:sp>
        <p:nvSpPr>
          <p:cNvPr id="2" name="Title 1"/>
          <p:cNvSpPr>
            <a:spLocks noGrp="1"/>
          </p:cNvSpPr>
          <p:nvPr>
            <p:ph type="title" hasCustomPrompt="1"/>
          </p:nvPr>
        </p:nvSpPr>
        <p:spPr>
          <a:xfrm>
            <a:off x="228600" y="173736"/>
            <a:ext cx="4485640" cy="2286000"/>
          </a:xfrm>
        </p:spPr>
        <p:txBody>
          <a:bodyPr/>
          <a:lstStyle>
            <a:lvl1pPr>
              <a:defRPr sz="4000" b="0" i="0">
                <a:latin typeface="IBM Plex Sans" charset="0"/>
                <a:ea typeface="IBM Plex Sans" charset="0"/>
                <a:cs typeface="IBM Plex Sans" charset="0"/>
              </a:defRPr>
            </a:lvl1pPr>
          </a:lstStyle>
          <a:p>
            <a:r>
              <a:rPr lang="en-US" dirty="0"/>
              <a:t>Click to edit Master Divider style</a:t>
            </a:r>
          </a:p>
        </p:txBody>
      </p:sp>
      <p:sp>
        <p:nvSpPr>
          <p:cNvPr id="5"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504" y="4846320"/>
            <a:ext cx="97692" cy="91440"/>
          </a:xfrm>
          <a:prstGeom prst="rect">
            <a:avLst/>
          </a:prstGeom>
        </p:spPr>
      </p:pic>
      <p:sp>
        <p:nvSpPr>
          <p:cNvPr id="7" name="Footer Placeholder 4"/>
          <p:cNvSpPr>
            <a:spLocks noGrp="1"/>
          </p:cNvSpPr>
          <p:nvPr>
            <p:ph type="ftr" sz="quarter" idx="3"/>
          </p:nvPr>
        </p:nvSpPr>
        <p:spPr>
          <a:xfrm>
            <a:off x="342170" y="4766952"/>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IBM Corporation 2018.</a:t>
            </a:r>
          </a:p>
        </p:txBody>
      </p:sp>
    </p:spTree>
    <p:extLst>
      <p:ext uri="{BB962C8B-B14F-4D97-AF65-F5344CB8AC3E}">
        <p14:creationId xmlns:p14="http://schemas.microsoft.com/office/powerpoint/2010/main" val="1528948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chemeClr val="bg1"/>
                </a:solidFill>
                <a:latin typeface="IBM Plex Sans Regular" charset="0"/>
                <a:ea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4"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2007001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736"/>
            <a:ext cx="4474777" cy="914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noProof="0" dirty="0"/>
              <a:t>Click to edit Master title style</a:t>
            </a:r>
          </a:p>
        </p:txBody>
      </p:sp>
      <p:sp>
        <p:nvSpPr>
          <p:cNvPr id="12"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8"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91688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1488" t="1778" r="1479" b="1330"/>
          <a:stretch/>
        </p:blipFill>
        <p:spPr>
          <a:xfrm>
            <a:off x="0" y="0"/>
            <a:ext cx="9144000" cy="5143500"/>
          </a:xfrm>
          <a:prstGeom prst="rect">
            <a:avLst/>
          </a:prstGeom>
        </p:spPr>
      </p:pic>
      <p:sp>
        <p:nvSpPr>
          <p:cNvPr id="3" name="Subtitle 2"/>
          <p:cNvSpPr>
            <a:spLocks noGrp="1"/>
          </p:cNvSpPr>
          <p:nvPr>
            <p:ph type="subTitle" idx="1"/>
          </p:nvPr>
        </p:nvSpPr>
        <p:spPr>
          <a:xfrm>
            <a:off x="356616" y="1801368"/>
            <a:ext cx="2834640" cy="1600200"/>
          </a:xfrm>
        </p:spPr>
        <p:txBody>
          <a:bodyPr/>
          <a:lstStyle>
            <a:lvl1pPr marL="0" indent="0" algn="l">
              <a:spcBef>
                <a:spcPts val="0"/>
              </a:spcBef>
              <a:buNone/>
              <a:defRPr sz="1500" b="0" i="0">
                <a:solidFill>
                  <a:schemeClr val="bg1"/>
                </a:solidFill>
                <a:latin typeface="IBM Plex Sans" charset="0"/>
                <a:ea typeface="IBM Plex Sans" charset="0"/>
                <a:cs typeface="IBM Plex Sans"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title"/>
          </p:nvPr>
        </p:nvSpPr>
        <p:spPr>
          <a:xfrm>
            <a:off x="356616" y="283464"/>
            <a:ext cx="2103120" cy="4343400"/>
          </a:xfrm>
        </p:spPr>
        <p:txBody>
          <a:bodyPr/>
          <a:lstStyle>
            <a:lvl1pPr>
              <a:defRPr b="0" i="0">
                <a:solidFill>
                  <a:schemeClr val="bg1"/>
                </a:solidFill>
                <a:latin typeface="IBM Plex Sans" charset="0"/>
                <a:ea typeface="IBM Plex Sans" charset="0"/>
                <a:cs typeface="IBM Plex Sans" charset="0"/>
              </a:defRPr>
            </a:lvl1pPr>
          </a:lstStyle>
          <a:p>
            <a:r>
              <a:rPr lang="en-US"/>
              <a:t>Click to edit Master title style</a:t>
            </a:r>
            <a:endParaRPr lang="en-US" dirty="0"/>
          </a:p>
        </p:txBody>
      </p:sp>
      <p:sp>
        <p:nvSpPr>
          <p:cNvPr id="4" name="Rounded Rectangle 3"/>
          <p:cNvSpPr/>
          <p:nvPr userDrawn="1"/>
        </p:nvSpPr>
        <p:spPr>
          <a:xfrm rot="5400000">
            <a:off x="517263" y="1288527"/>
            <a:ext cx="98506" cy="426441"/>
          </a:xfrm>
          <a:prstGeom prst="roundRect">
            <a:avLst>
              <a:gd name="adj" fmla="val 50000"/>
            </a:avLst>
          </a:prstGeom>
          <a:solidFill>
            <a:srgbClr val="7CC6FF"/>
          </a:solidFill>
        </p:spPr>
        <p:txBody>
          <a:bodyPr wrap="square" lIns="0" tIns="0" rIns="0" bIns="0" rtlCol="0" anchor="ctr">
            <a:noAutofit/>
          </a:bodyPr>
          <a:lstStyle/>
          <a:p>
            <a:pPr algn="ctr"/>
            <a:endParaRPr lang="en-US" sz="1200" b="0" i="0" dirty="0">
              <a:solidFill>
                <a:schemeClr val="bg1"/>
              </a:solidFill>
              <a:latin typeface="IBM Plex Sans Regular" charset="0"/>
              <a:ea typeface="IBM Plex Sans Regular" charset="0"/>
              <a:cs typeface="IBM Plex Sans Regular"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1406" y="4551264"/>
            <a:ext cx="2280622" cy="32879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3295" y="5319151"/>
            <a:ext cx="1195174" cy="357358"/>
          </a:xfrm>
          <a:prstGeom prst="rect">
            <a:avLst/>
          </a:prstGeom>
        </p:spPr>
      </p:pic>
    </p:spTree>
    <p:extLst>
      <p:ext uri="{BB962C8B-B14F-4D97-AF65-F5344CB8AC3E}">
        <p14:creationId xmlns:p14="http://schemas.microsoft.com/office/powerpoint/2010/main" val="337673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10"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1939944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11"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576383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736"/>
            <a:ext cx="4474777" cy="914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5"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45492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lvl1pPr>
              <a:defRPr b="0" i="0">
                <a:solidFill>
                  <a:schemeClr val="bg1"/>
                </a:solidFill>
                <a:latin typeface="IBM Plex Sans Regular" charset="0"/>
                <a:ea typeface="IBM Plex Sans Regular" charset="0"/>
                <a:cs typeface="IBM Plex Sans Regular" charset="0"/>
              </a:defRPr>
            </a:lvl1pPr>
            <a:lvl2pPr>
              <a:defRPr b="0" i="0">
                <a:solidFill>
                  <a:schemeClr val="bg1"/>
                </a:solidFill>
                <a:latin typeface="IBM Plex Sans Regular" charset="0"/>
                <a:ea typeface="IBM Plex Sans Regular" charset="0"/>
                <a:cs typeface="IBM Plex Sans Regular" charset="0"/>
              </a:defRPr>
            </a:lvl2pPr>
            <a:lvl3pPr>
              <a:defRPr b="0" i="0">
                <a:solidFill>
                  <a:schemeClr val="bg1"/>
                </a:solidFill>
                <a:latin typeface="IBM Plex Sans Regular" charset="0"/>
                <a:ea typeface="IBM Plex Sans Regular" charset="0"/>
                <a:cs typeface="IBM Plex Sans Regular" charset="0"/>
              </a:defRPr>
            </a:lvl3pPr>
            <a:lvl4pPr>
              <a:defRPr b="0" i="0">
                <a:solidFill>
                  <a:schemeClr val="bg1"/>
                </a:solidFill>
                <a:latin typeface="IBM Plex Sans Regular" charset="0"/>
                <a:ea typeface="IBM Plex Sans Regular" charset="0"/>
                <a:cs typeface="IBM Plex Sans Regular" charset="0"/>
              </a:defRPr>
            </a:lvl4pPr>
            <a:lvl5pPr>
              <a:defRPr b="0" i="0">
                <a:solidFill>
                  <a:schemeClr val="bg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6"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689953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b="0" i="0">
                <a:solidFill>
                  <a:schemeClr val="bg1"/>
                </a:solidFill>
                <a:latin typeface="IBM Plex Sans Regular" charset="0"/>
                <a:ea typeface="IBM Plex Sans Regular" charset="0"/>
                <a:cs typeface="IBM Plex Sans Regular" charset="0"/>
              </a:defRPr>
            </a:lvl1pPr>
          </a:lstStyle>
          <a:p>
            <a:r>
              <a:rPr lang="en-US" dirty="0"/>
              <a:t>Click to edit Master title style</a:t>
            </a:r>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5"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159072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4"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1601523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736"/>
            <a:ext cx="4474777" cy="914400"/>
          </a:xfrm>
        </p:spPr>
        <p:txBody>
          <a:bodyPr/>
          <a:lstStyle>
            <a:lvl1pPr>
              <a:defRPr>
                <a:solidFill>
                  <a:schemeClr val="bg1"/>
                </a:solidFill>
                <a:latin typeface="Arial" charset="0"/>
                <a:ea typeface="Arial" charset="0"/>
                <a:cs typeface="Arial" charset="0"/>
              </a:defRPr>
            </a:lvl1pPr>
          </a:lstStyle>
          <a:p>
            <a:r>
              <a:rPr lang="en-US" dirty="0"/>
              <a:t>Click to edit Master title style</a:t>
            </a:r>
          </a:p>
        </p:txBody>
      </p:sp>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Arial" charset="0"/>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dirty="0">
              <a:ln>
                <a:noFill/>
              </a:ln>
              <a:solidFill>
                <a:srgbClr val="FFFFFF"/>
              </a:solidFill>
              <a:effectLst/>
              <a:uLnTx/>
              <a:uFillTx/>
              <a:latin typeface="Arial" charset="0"/>
              <a:cs typeface="Arial" charset="0"/>
            </a:endParaRPr>
          </a:p>
        </p:txBody>
      </p:sp>
      <p:sp>
        <p:nvSpPr>
          <p:cNvPr id="6"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1"/>
                </a:solidFill>
                <a:latin typeface="Arial" charset="0"/>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charset="0"/>
                <a:cs typeface="Arial" charset="0"/>
              </a:rPr>
              <a:t>Watson Health © IBM Corporation 2017</a:t>
            </a:r>
            <a:endParaRPr kumimoji="0" lang="en-US" sz="7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1327216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6616" y="1801368"/>
            <a:ext cx="2834640" cy="1600200"/>
          </a:xfrm>
        </p:spPr>
        <p:txBody>
          <a:bodyPr/>
          <a:lstStyle>
            <a:lvl1pPr marL="0" indent="0" algn="l">
              <a:spcBef>
                <a:spcPts val="0"/>
              </a:spcBef>
              <a:buNone/>
              <a:defRPr sz="1500" b="0" i="0">
                <a:solidFill>
                  <a:schemeClr val="bg1"/>
                </a:solidFill>
                <a:latin typeface="IBM Plex Sans Regular" charset="0"/>
                <a:ea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title"/>
          </p:nvPr>
        </p:nvSpPr>
        <p:spPr>
          <a:xfrm>
            <a:off x="356616" y="283464"/>
            <a:ext cx="2103120" cy="4343400"/>
          </a:xfrm>
        </p:spPr>
        <p:txBody>
          <a:bodyPr/>
          <a:lstStyle>
            <a:lvl1pPr>
              <a:defRPr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4" name="Rounded Rectangle 3"/>
          <p:cNvSpPr/>
          <p:nvPr userDrawn="1"/>
        </p:nvSpPr>
        <p:spPr>
          <a:xfrm rot="5400000">
            <a:off x="517263" y="1288527"/>
            <a:ext cx="98506" cy="426441"/>
          </a:xfrm>
          <a:prstGeom prst="roundRect">
            <a:avLst>
              <a:gd name="adj" fmla="val 50000"/>
            </a:avLst>
          </a:prstGeom>
          <a:solidFill>
            <a:srgbClr val="7CC6FF"/>
          </a:solidFill>
        </p:spPr>
        <p:txBody>
          <a:bodyPr wrap="square" lIns="0" tIns="0" rIns="0" bIns="0" rtlCol="0" anchor="ctr">
            <a:noAutofit/>
          </a:bodyPr>
          <a:lstStyle/>
          <a:p>
            <a:pPr algn="ctr"/>
            <a:endParaRPr lang="en-US" sz="1200" b="0" i="0" dirty="0">
              <a:solidFill>
                <a:schemeClr val="bg1"/>
              </a:solidFill>
              <a:latin typeface="IBM Plex Sans Regular" charset="0"/>
              <a:ea typeface="IBM Plex Sans Regular" charset="0"/>
              <a:cs typeface="IBM Plex Sans Regular" charset="0"/>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3338" y="4564245"/>
            <a:ext cx="1960149" cy="210312"/>
          </a:xfrm>
          <a:prstGeom prst="rect">
            <a:avLst/>
          </a:prstGeom>
        </p:spPr>
      </p:pic>
      <p:sp>
        <p:nvSpPr>
          <p:cNvPr id="10" name="Freeform 9"/>
          <p:cNvSpPr>
            <a:spLocks noEditPoints="1"/>
          </p:cNvSpPr>
          <p:nvPr userDrawn="1"/>
        </p:nvSpPr>
        <p:spPr bwMode="auto">
          <a:xfrm>
            <a:off x="411479" y="4576445"/>
            <a:ext cx="475127" cy="191997"/>
          </a:xfrm>
          <a:custGeom>
            <a:avLst/>
            <a:gdLst>
              <a:gd name="T0" fmla="*/ 5290 w 5290"/>
              <a:gd name="T1" fmla="*/ 0 h 2136"/>
              <a:gd name="T2" fmla="*/ 3761 w 5290"/>
              <a:gd name="T3" fmla="*/ 0 h 2136"/>
              <a:gd name="T4" fmla="*/ 1164 w 5290"/>
              <a:gd name="T5" fmla="*/ 152 h 2136"/>
              <a:gd name="T6" fmla="*/ 1 w 5290"/>
              <a:gd name="T7" fmla="*/ 152 h 2136"/>
              <a:gd name="T8" fmla="*/ 1 w 5290"/>
              <a:gd name="T9" fmla="*/ 152 h 2136"/>
              <a:gd name="T10" fmla="*/ 4362 w 5290"/>
              <a:gd name="T11" fmla="*/ 286 h 2136"/>
              <a:gd name="T12" fmla="*/ 3862 w 5290"/>
              <a:gd name="T13" fmla="*/ 286 h 2136"/>
              <a:gd name="T14" fmla="*/ 3862 w 5290"/>
              <a:gd name="T15" fmla="*/ 286 h 2136"/>
              <a:gd name="T16" fmla="*/ 2761 w 5290"/>
              <a:gd name="T17" fmla="*/ 286 h 2136"/>
              <a:gd name="T18" fmla="*/ 1030 w 5290"/>
              <a:gd name="T19" fmla="*/ 286 h 2136"/>
              <a:gd name="T20" fmla="*/ 516 w 5290"/>
              <a:gd name="T21" fmla="*/ 361 h 2136"/>
              <a:gd name="T22" fmla="*/ 4209 w 5290"/>
              <a:gd name="T23" fmla="*/ 722 h 2136"/>
              <a:gd name="T24" fmla="*/ 4016 w 5290"/>
              <a:gd name="T25" fmla="*/ 722 h 2136"/>
              <a:gd name="T26" fmla="*/ 2346 w 5290"/>
              <a:gd name="T27" fmla="*/ 722 h 2136"/>
              <a:gd name="T28" fmla="*/ 288 w 5290"/>
              <a:gd name="T29" fmla="*/ 722 h 2136"/>
              <a:gd name="T30" fmla="*/ 288 w 5290"/>
              <a:gd name="T31" fmla="*/ 722 h 2136"/>
              <a:gd name="T32" fmla="*/ 1904 w 5290"/>
              <a:gd name="T33" fmla="*/ 722 h 2136"/>
              <a:gd name="T34" fmla="*/ 1683 w 5290"/>
              <a:gd name="T35" fmla="*/ 646 h 2136"/>
              <a:gd name="T36" fmla="*/ 4566 w 5290"/>
              <a:gd name="T37" fmla="*/ 886 h 2136"/>
              <a:gd name="T38" fmla="*/ 4163 w 5290"/>
              <a:gd name="T39" fmla="*/ 850 h 2136"/>
              <a:gd name="T40" fmla="*/ 3233 w 5290"/>
              <a:gd name="T41" fmla="*/ 1001 h 2136"/>
              <a:gd name="T42" fmla="*/ 1462 w 5290"/>
              <a:gd name="T43" fmla="*/ 1001 h 2136"/>
              <a:gd name="T44" fmla="*/ 1462 w 5290"/>
              <a:gd name="T45" fmla="*/ 850 h 2136"/>
              <a:gd name="T46" fmla="*/ 730 w 5290"/>
              <a:gd name="T47" fmla="*/ 850 h 2136"/>
              <a:gd name="T48" fmla="*/ 509 w 5290"/>
              <a:gd name="T49" fmla="*/ 926 h 2136"/>
              <a:gd name="T50" fmla="*/ 4566 w 5290"/>
              <a:gd name="T51" fmla="*/ 1135 h 2136"/>
              <a:gd name="T52" fmla="*/ 3668 w 5290"/>
              <a:gd name="T53" fmla="*/ 1135 h 2136"/>
              <a:gd name="T54" fmla="*/ 3668 w 5290"/>
              <a:gd name="T55" fmla="*/ 1135 h 2136"/>
              <a:gd name="T56" fmla="*/ 4479 w 5290"/>
              <a:gd name="T57" fmla="*/ 1135 h 2136"/>
              <a:gd name="T58" fmla="*/ 2602 w 5290"/>
              <a:gd name="T59" fmla="*/ 1135 h 2136"/>
              <a:gd name="T60" fmla="*/ 730 w 5290"/>
              <a:gd name="T61" fmla="*/ 1135 h 2136"/>
              <a:gd name="T62" fmla="*/ 4566 w 5290"/>
              <a:gd name="T63" fmla="*/ 1571 h 2136"/>
              <a:gd name="T64" fmla="*/ 4566 w 5290"/>
              <a:gd name="T65" fmla="*/ 1571 h 2136"/>
              <a:gd name="T66" fmla="*/ 3668 w 5290"/>
              <a:gd name="T67" fmla="*/ 1571 h 2136"/>
              <a:gd name="T68" fmla="*/ 3451 w 5290"/>
              <a:gd name="T69" fmla="*/ 1495 h 2136"/>
              <a:gd name="T70" fmla="*/ 3855 w 5290"/>
              <a:gd name="T71" fmla="*/ 1420 h 2136"/>
              <a:gd name="T72" fmla="*/ 1910 w 5290"/>
              <a:gd name="T73" fmla="*/ 1420 h 2136"/>
              <a:gd name="T74" fmla="*/ 2354 w 5290"/>
              <a:gd name="T75" fmla="*/ 1420 h 2136"/>
              <a:gd name="T76" fmla="*/ 2354 w 5290"/>
              <a:gd name="T77" fmla="*/ 1420 h 2136"/>
              <a:gd name="T78" fmla="*/ 289 w 5290"/>
              <a:gd name="T79" fmla="*/ 1420 h 2136"/>
              <a:gd name="T80" fmla="*/ 4566 w 5290"/>
              <a:gd name="T81" fmla="*/ 1850 h 2136"/>
              <a:gd name="T82" fmla="*/ 4566 w 5290"/>
              <a:gd name="T83" fmla="*/ 1850 h 2136"/>
              <a:gd name="T84" fmla="*/ 3668 w 5290"/>
              <a:gd name="T85" fmla="*/ 1850 h 2136"/>
              <a:gd name="T86" fmla="*/ 3306 w 5290"/>
              <a:gd name="T87" fmla="*/ 1774 h 2136"/>
              <a:gd name="T88" fmla="*/ 4006 w 5290"/>
              <a:gd name="T89" fmla="*/ 1850 h 2136"/>
              <a:gd name="T90" fmla="*/ 1 w 5290"/>
              <a:gd name="T91" fmla="*/ 1850 h 2136"/>
              <a:gd name="T92" fmla="*/ 1164 w 5290"/>
              <a:gd name="T93" fmla="*/ 1699 h 2136"/>
              <a:gd name="T94" fmla="*/ 2810 w 5290"/>
              <a:gd name="T95" fmla="*/ 1699 h 2136"/>
              <a:gd name="T96" fmla="*/ 4107 w 5290"/>
              <a:gd name="T97" fmla="*/ 2135 h 2136"/>
              <a:gd name="T98" fmla="*/ 5290 w 5290"/>
              <a:gd name="T99" fmla="*/ 2136 h 2136"/>
              <a:gd name="T100" fmla="*/ 4928 w 5290"/>
              <a:gd name="T101" fmla="*/ 2060 h 2136"/>
              <a:gd name="T102" fmla="*/ 2654 w 5290"/>
              <a:gd name="T103" fmla="*/ 1984 h 2136"/>
              <a:gd name="T104" fmla="*/ 3668 w 5290"/>
              <a:gd name="T105" fmla="*/ 2136 h 2136"/>
              <a:gd name="T106" fmla="*/ 3306 w 5290"/>
              <a:gd name="T107" fmla="*/ 2060 h 2136"/>
              <a:gd name="T108" fmla="*/ 1030 w 5290"/>
              <a:gd name="T109" fmla="*/ 2135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0" h="2136">
                <a:moveTo>
                  <a:pt x="5290" y="152"/>
                </a:moveTo>
                <a:cubicBezTo>
                  <a:pt x="4410" y="152"/>
                  <a:pt x="4410" y="152"/>
                  <a:pt x="4410" y="152"/>
                </a:cubicBezTo>
                <a:cubicBezTo>
                  <a:pt x="4464" y="0"/>
                  <a:pt x="4464" y="0"/>
                  <a:pt x="4464" y="0"/>
                </a:cubicBezTo>
                <a:cubicBezTo>
                  <a:pt x="5290" y="0"/>
                  <a:pt x="5290" y="0"/>
                  <a:pt x="5290" y="0"/>
                </a:cubicBezTo>
                <a:lnTo>
                  <a:pt x="5290" y="152"/>
                </a:lnTo>
                <a:close/>
                <a:moveTo>
                  <a:pt x="2943" y="152"/>
                </a:moveTo>
                <a:cubicBezTo>
                  <a:pt x="2943" y="152"/>
                  <a:pt x="3815" y="152"/>
                  <a:pt x="3814" y="152"/>
                </a:cubicBezTo>
                <a:cubicBezTo>
                  <a:pt x="3761" y="0"/>
                  <a:pt x="3761" y="0"/>
                  <a:pt x="3761" y="0"/>
                </a:cubicBezTo>
                <a:cubicBezTo>
                  <a:pt x="2943" y="0"/>
                  <a:pt x="2943" y="0"/>
                  <a:pt x="2943" y="0"/>
                </a:cubicBezTo>
                <a:cubicBezTo>
                  <a:pt x="2943" y="0"/>
                  <a:pt x="2943" y="152"/>
                  <a:pt x="2943" y="152"/>
                </a:cubicBezTo>
                <a:close/>
                <a:moveTo>
                  <a:pt x="1164" y="0"/>
                </a:moveTo>
                <a:cubicBezTo>
                  <a:pt x="1164" y="0"/>
                  <a:pt x="1164" y="152"/>
                  <a:pt x="1164" y="152"/>
                </a:cubicBezTo>
                <a:cubicBezTo>
                  <a:pt x="1164" y="152"/>
                  <a:pt x="2646" y="152"/>
                  <a:pt x="2646" y="152"/>
                </a:cubicBezTo>
                <a:cubicBezTo>
                  <a:pt x="2546" y="61"/>
                  <a:pt x="2429" y="13"/>
                  <a:pt x="2294" y="0"/>
                </a:cubicBezTo>
                <a:lnTo>
                  <a:pt x="1164" y="0"/>
                </a:lnTo>
                <a:close/>
                <a:moveTo>
                  <a:pt x="1" y="152"/>
                </a:moveTo>
                <a:cubicBezTo>
                  <a:pt x="1030" y="152"/>
                  <a:pt x="1030" y="152"/>
                  <a:pt x="1030" y="152"/>
                </a:cubicBezTo>
                <a:cubicBezTo>
                  <a:pt x="1030" y="0"/>
                  <a:pt x="1030" y="0"/>
                  <a:pt x="1030" y="0"/>
                </a:cubicBezTo>
                <a:cubicBezTo>
                  <a:pt x="1" y="0"/>
                  <a:pt x="1" y="0"/>
                  <a:pt x="1" y="0"/>
                </a:cubicBezTo>
                <a:lnTo>
                  <a:pt x="1" y="152"/>
                </a:lnTo>
                <a:close/>
                <a:moveTo>
                  <a:pt x="516" y="76"/>
                </a:moveTo>
                <a:cubicBezTo>
                  <a:pt x="516" y="76"/>
                  <a:pt x="516" y="76"/>
                  <a:pt x="516" y="76"/>
                </a:cubicBezTo>
                <a:moveTo>
                  <a:pt x="5290" y="286"/>
                </a:moveTo>
                <a:cubicBezTo>
                  <a:pt x="4362" y="286"/>
                  <a:pt x="4362" y="286"/>
                  <a:pt x="4362" y="286"/>
                </a:cubicBezTo>
                <a:cubicBezTo>
                  <a:pt x="4362" y="286"/>
                  <a:pt x="4309" y="437"/>
                  <a:pt x="4309" y="437"/>
                </a:cubicBezTo>
                <a:cubicBezTo>
                  <a:pt x="5290" y="437"/>
                  <a:pt x="5290" y="437"/>
                  <a:pt x="5290" y="437"/>
                </a:cubicBezTo>
                <a:lnTo>
                  <a:pt x="5290" y="286"/>
                </a:lnTo>
                <a:close/>
                <a:moveTo>
                  <a:pt x="3862" y="286"/>
                </a:moveTo>
                <a:cubicBezTo>
                  <a:pt x="2943" y="286"/>
                  <a:pt x="2943" y="286"/>
                  <a:pt x="2943" y="286"/>
                </a:cubicBezTo>
                <a:cubicBezTo>
                  <a:pt x="2943" y="437"/>
                  <a:pt x="2943" y="437"/>
                  <a:pt x="2943" y="437"/>
                </a:cubicBezTo>
                <a:cubicBezTo>
                  <a:pt x="3915" y="437"/>
                  <a:pt x="3915" y="437"/>
                  <a:pt x="3915" y="437"/>
                </a:cubicBezTo>
                <a:lnTo>
                  <a:pt x="3862" y="286"/>
                </a:lnTo>
                <a:close/>
                <a:moveTo>
                  <a:pt x="1164" y="286"/>
                </a:moveTo>
                <a:cubicBezTo>
                  <a:pt x="1164" y="437"/>
                  <a:pt x="1164" y="437"/>
                  <a:pt x="1164" y="437"/>
                </a:cubicBezTo>
                <a:cubicBezTo>
                  <a:pt x="2804" y="437"/>
                  <a:pt x="2804" y="437"/>
                  <a:pt x="2804" y="437"/>
                </a:cubicBezTo>
                <a:cubicBezTo>
                  <a:pt x="2804" y="378"/>
                  <a:pt x="2780" y="336"/>
                  <a:pt x="2761" y="286"/>
                </a:cubicBezTo>
                <a:lnTo>
                  <a:pt x="1164" y="286"/>
                </a:lnTo>
                <a:close/>
                <a:moveTo>
                  <a:pt x="1" y="437"/>
                </a:moveTo>
                <a:cubicBezTo>
                  <a:pt x="1030" y="437"/>
                  <a:pt x="1030" y="437"/>
                  <a:pt x="1030" y="437"/>
                </a:cubicBezTo>
                <a:cubicBezTo>
                  <a:pt x="1030" y="286"/>
                  <a:pt x="1030" y="286"/>
                  <a:pt x="1030" y="286"/>
                </a:cubicBezTo>
                <a:cubicBezTo>
                  <a:pt x="1" y="286"/>
                  <a:pt x="1" y="286"/>
                  <a:pt x="1" y="286"/>
                </a:cubicBezTo>
                <a:lnTo>
                  <a:pt x="1" y="437"/>
                </a:lnTo>
                <a:close/>
                <a:moveTo>
                  <a:pt x="516" y="361"/>
                </a:moveTo>
                <a:cubicBezTo>
                  <a:pt x="516" y="361"/>
                  <a:pt x="516" y="361"/>
                  <a:pt x="516" y="361"/>
                </a:cubicBezTo>
                <a:moveTo>
                  <a:pt x="4999" y="722"/>
                </a:moveTo>
                <a:cubicBezTo>
                  <a:pt x="4999" y="571"/>
                  <a:pt x="4999" y="571"/>
                  <a:pt x="4999" y="571"/>
                </a:cubicBezTo>
                <a:cubicBezTo>
                  <a:pt x="4263" y="571"/>
                  <a:pt x="4263" y="571"/>
                  <a:pt x="4263" y="571"/>
                </a:cubicBezTo>
                <a:cubicBezTo>
                  <a:pt x="4209" y="722"/>
                  <a:pt x="4209" y="722"/>
                  <a:pt x="4209" y="722"/>
                </a:cubicBezTo>
                <a:lnTo>
                  <a:pt x="4999" y="722"/>
                </a:lnTo>
                <a:close/>
                <a:moveTo>
                  <a:pt x="3233" y="570"/>
                </a:moveTo>
                <a:cubicBezTo>
                  <a:pt x="3233" y="722"/>
                  <a:pt x="3233" y="722"/>
                  <a:pt x="3233" y="722"/>
                </a:cubicBezTo>
                <a:cubicBezTo>
                  <a:pt x="4016" y="722"/>
                  <a:pt x="4016" y="722"/>
                  <a:pt x="4016" y="722"/>
                </a:cubicBezTo>
                <a:cubicBezTo>
                  <a:pt x="3963" y="570"/>
                  <a:pt x="3963" y="570"/>
                  <a:pt x="3963" y="570"/>
                </a:cubicBezTo>
                <a:lnTo>
                  <a:pt x="3233" y="570"/>
                </a:lnTo>
                <a:close/>
                <a:moveTo>
                  <a:pt x="2346" y="570"/>
                </a:moveTo>
                <a:cubicBezTo>
                  <a:pt x="2346" y="722"/>
                  <a:pt x="2346" y="722"/>
                  <a:pt x="2346" y="722"/>
                </a:cubicBezTo>
                <a:cubicBezTo>
                  <a:pt x="2795" y="722"/>
                  <a:pt x="2795" y="722"/>
                  <a:pt x="2795" y="722"/>
                </a:cubicBezTo>
                <a:cubicBezTo>
                  <a:pt x="2810" y="677"/>
                  <a:pt x="2817" y="622"/>
                  <a:pt x="2817" y="570"/>
                </a:cubicBezTo>
                <a:lnTo>
                  <a:pt x="2346" y="570"/>
                </a:lnTo>
                <a:close/>
                <a:moveTo>
                  <a:pt x="288" y="722"/>
                </a:moveTo>
                <a:cubicBezTo>
                  <a:pt x="730" y="722"/>
                  <a:pt x="730" y="722"/>
                  <a:pt x="730" y="722"/>
                </a:cubicBezTo>
                <a:cubicBezTo>
                  <a:pt x="730" y="571"/>
                  <a:pt x="730" y="571"/>
                  <a:pt x="730" y="571"/>
                </a:cubicBezTo>
                <a:cubicBezTo>
                  <a:pt x="288" y="571"/>
                  <a:pt x="288" y="571"/>
                  <a:pt x="288" y="571"/>
                </a:cubicBezTo>
                <a:lnTo>
                  <a:pt x="288" y="722"/>
                </a:lnTo>
                <a:close/>
                <a:moveTo>
                  <a:pt x="509" y="647"/>
                </a:moveTo>
                <a:cubicBezTo>
                  <a:pt x="509" y="647"/>
                  <a:pt x="509" y="647"/>
                  <a:pt x="509" y="647"/>
                </a:cubicBezTo>
                <a:moveTo>
                  <a:pt x="1462" y="722"/>
                </a:moveTo>
                <a:cubicBezTo>
                  <a:pt x="1904" y="722"/>
                  <a:pt x="1904" y="722"/>
                  <a:pt x="1904" y="722"/>
                </a:cubicBezTo>
                <a:cubicBezTo>
                  <a:pt x="1904" y="570"/>
                  <a:pt x="1904" y="570"/>
                  <a:pt x="1904" y="570"/>
                </a:cubicBezTo>
                <a:cubicBezTo>
                  <a:pt x="1462" y="570"/>
                  <a:pt x="1462" y="570"/>
                  <a:pt x="1462" y="570"/>
                </a:cubicBezTo>
                <a:lnTo>
                  <a:pt x="1462" y="722"/>
                </a:lnTo>
                <a:close/>
                <a:moveTo>
                  <a:pt x="1683" y="646"/>
                </a:moveTo>
                <a:cubicBezTo>
                  <a:pt x="1683" y="646"/>
                  <a:pt x="1683" y="646"/>
                  <a:pt x="1683" y="646"/>
                </a:cubicBezTo>
                <a:moveTo>
                  <a:pt x="3708" y="1001"/>
                </a:moveTo>
                <a:cubicBezTo>
                  <a:pt x="4526" y="1001"/>
                  <a:pt x="4526" y="1001"/>
                  <a:pt x="4526" y="1001"/>
                </a:cubicBezTo>
                <a:cubicBezTo>
                  <a:pt x="4566" y="886"/>
                  <a:pt x="4566" y="886"/>
                  <a:pt x="4566" y="886"/>
                </a:cubicBezTo>
                <a:cubicBezTo>
                  <a:pt x="4566" y="886"/>
                  <a:pt x="4566" y="1001"/>
                  <a:pt x="4566" y="1001"/>
                </a:cubicBezTo>
                <a:cubicBezTo>
                  <a:pt x="4999" y="1001"/>
                  <a:pt x="4999" y="1001"/>
                  <a:pt x="4999" y="1001"/>
                </a:cubicBezTo>
                <a:cubicBezTo>
                  <a:pt x="4999" y="850"/>
                  <a:pt x="4999" y="850"/>
                  <a:pt x="4999" y="850"/>
                </a:cubicBezTo>
                <a:cubicBezTo>
                  <a:pt x="4163" y="850"/>
                  <a:pt x="4163" y="850"/>
                  <a:pt x="4163" y="850"/>
                </a:cubicBezTo>
                <a:cubicBezTo>
                  <a:pt x="4163" y="850"/>
                  <a:pt x="4114" y="991"/>
                  <a:pt x="4114" y="991"/>
                </a:cubicBezTo>
                <a:cubicBezTo>
                  <a:pt x="4062" y="850"/>
                  <a:pt x="4062" y="850"/>
                  <a:pt x="4062" y="850"/>
                </a:cubicBezTo>
                <a:cubicBezTo>
                  <a:pt x="3233" y="850"/>
                  <a:pt x="3233" y="850"/>
                  <a:pt x="3233" y="850"/>
                </a:cubicBezTo>
                <a:cubicBezTo>
                  <a:pt x="3233" y="1001"/>
                  <a:pt x="3233" y="1001"/>
                  <a:pt x="3233" y="1001"/>
                </a:cubicBezTo>
                <a:cubicBezTo>
                  <a:pt x="3668" y="1001"/>
                  <a:pt x="3668" y="1001"/>
                  <a:pt x="3668" y="1001"/>
                </a:cubicBezTo>
                <a:cubicBezTo>
                  <a:pt x="3668" y="1001"/>
                  <a:pt x="3668" y="886"/>
                  <a:pt x="3668" y="886"/>
                </a:cubicBezTo>
                <a:lnTo>
                  <a:pt x="3708" y="1001"/>
                </a:lnTo>
                <a:close/>
                <a:moveTo>
                  <a:pt x="1462" y="1001"/>
                </a:moveTo>
                <a:cubicBezTo>
                  <a:pt x="1462" y="1002"/>
                  <a:pt x="2604" y="1001"/>
                  <a:pt x="2604" y="1001"/>
                </a:cubicBezTo>
                <a:cubicBezTo>
                  <a:pt x="2652" y="962"/>
                  <a:pt x="2702" y="901"/>
                  <a:pt x="2730" y="850"/>
                </a:cubicBezTo>
                <a:cubicBezTo>
                  <a:pt x="2730" y="850"/>
                  <a:pt x="2730" y="850"/>
                  <a:pt x="2730" y="850"/>
                </a:cubicBezTo>
                <a:cubicBezTo>
                  <a:pt x="1462" y="850"/>
                  <a:pt x="1462" y="850"/>
                  <a:pt x="1462" y="850"/>
                </a:cubicBezTo>
                <a:cubicBezTo>
                  <a:pt x="1462" y="850"/>
                  <a:pt x="1462" y="1001"/>
                  <a:pt x="1462" y="1001"/>
                </a:cubicBezTo>
                <a:close/>
                <a:moveTo>
                  <a:pt x="288" y="1001"/>
                </a:moveTo>
                <a:cubicBezTo>
                  <a:pt x="730" y="1001"/>
                  <a:pt x="730" y="1001"/>
                  <a:pt x="730" y="1001"/>
                </a:cubicBezTo>
                <a:cubicBezTo>
                  <a:pt x="730" y="850"/>
                  <a:pt x="730" y="850"/>
                  <a:pt x="730" y="850"/>
                </a:cubicBezTo>
                <a:cubicBezTo>
                  <a:pt x="288" y="850"/>
                  <a:pt x="288" y="850"/>
                  <a:pt x="288" y="850"/>
                </a:cubicBezTo>
                <a:lnTo>
                  <a:pt x="288" y="1001"/>
                </a:lnTo>
                <a:close/>
                <a:moveTo>
                  <a:pt x="509" y="926"/>
                </a:moveTo>
                <a:cubicBezTo>
                  <a:pt x="509" y="926"/>
                  <a:pt x="509" y="926"/>
                  <a:pt x="509" y="926"/>
                </a:cubicBezTo>
                <a:moveTo>
                  <a:pt x="4566" y="1286"/>
                </a:moveTo>
                <a:cubicBezTo>
                  <a:pt x="4999" y="1286"/>
                  <a:pt x="4999" y="1286"/>
                  <a:pt x="4999" y="1286"/>
                </a:cubicBezTo>
                <a:cubicBezTo>
                  <a:pt x="4999" y="1135"/>
                  <a:pt x="4999" y="1135"/>
                  <a:pt x="4999" y="1135"/>
                </a:cubicBezTo>
                <a:cubicBezTo>
                  <a:pt x="4566" y="1135"/>
                  <a:pt x="4566" y="1135"/>
                  <a:pt x="4566" y="1135"/>
                </a:cubicBezTo>
                <a:lnTo>
                  <a:pt x="4566" y="1286"/>
                </a:lnTo>
                <a:close/>
                <a:moveTo>
                  <a:pt x="4783" y="1211"/>
                </a:moveTo>
                <a:cubicBezTo>
                  <a:pt x="4783" y="1211"/>
                  <a:pt x="4783" y="1211"/>
                  <a:pt x="4783" y="1211"/>
                </a:cubicBezTo>
                <a:moveTo>
                  <a:pt x="3668" y="1135"/>
                </a:moveTo>
                <a:cubicBezTo>
                  <a:pt x="3233" y="1135"/>
                  <a:pt x="3233" y="1135"/>
                  <a:pt x="3233" y="1135"/>
                </a:cubicBezTo>
                <a:cubicBezTo>
                  <a:pt x="3233" y="1286"/>
                  <a:pt x="3233" y="1286"/>
                  <a:pt x="3233" y="1286"/>
                </a:cubicBezTo>
                <a:cubicBezTo>
                  <a:pt x="3233" y="1286"/>
                  <a:pt x="3668" y="1286"/>
                  <a:pt x="3668" y="1286"/>
                </a:cubicBezTo>
                <a:cubicBezTo>
                  <a:pt x="3668" y="1286"/>
                  <a:pt x="3669" y="1135"/>
                  <a:pt x="3668" y="1135"/>
                </a:cubicBezTo>
                <a:close/>
                <a:moveTo>
                  <a:pt x="3755" y="1135"/>
                </a:moveTo>
                <a:cubicBezTo>
                  <a:pt x="3755" y="1135"/>
                  <a:pt x="3809" y="1286"/>
                  <a:pt x="3809" y="1286"/>
                </a:cubicBezTo>
                <a:cubicBezTo>
                  <a:pt x="4426" y="1286"/>
                  <a:pt x="4426" y="1286"/>
                  <a:pt x="4426" y="1286"/>
                </a:cubicBezTo>
                <a:cubicBezTo>
                  <a:pt x="4428" y="1286"/>
                  <a:pt x="4477" y="1135"/>
                  <a:pt x="4479" y="1135"/>
                </a:cubicBezTo>
                <a:lnTo>
                  <a:pt x="3755" y="1135"/>
                </a:lnTo>
                <a:close/>
                <a:moveTo>
                  <a:pt x="1462" y="1286"/>
                </a:moveTo>
                <a:cubicBezTo>
                  <a:pt x="1462" y="1286"/>
                  <a:pt x="2740" y="1286"/>
                  <a:pt x="2738" y="1286"/>
                </a:cubicBezTo>
                <a:cubicBezTo>
                  <a:pt x="2701" y="1232"/>
                  <a:pt x="2654" y="1178"/>
                  <a:pt x="2602" y="1135"/>
                </a:cubicBezTo>
                <a:cubicBezTo>
                  <a:pt x="1462" y="1135"/>
                  <a:pt x="1462" y="1135"/>
                  <a:pt x="1462" y="1135"/>
                </a:cubicBezTo>
                <a:cubicBezTo>
                  <a:pt x="1462" y="1135"/>
                  <a:pt x="1462" y="1286"/>
                  <a:pt x="1462" y="1286"/>
                </a:cubicBezTo>
                <a:close/>
                <a:moveTo>
                  <a:pt x="730" y="1286"/>
                </a:moveTo>
                <a:cubicBezTo>
                  <a:pt x="730" y="1135"/>
                  <a:pt x="730" y="1135"/>
                  <a:pt x="730" y="1135"/>
                </a:cubicBezTo>
                <a:cubicBezTo>
                  <a:pt x="289" y="1135"/>
                  <a:pt x="289" y="1135"/>
                  <a:pt x="289" y="1135"/>
                </a:cubicBezTo>
                <a:cubicBezTo>
                  <a:pt x="289" y="1135"/>
                  <a:pt x="289" y="1286"/>
                  <a:pt x="289" y="1286"/>
                </a:cubicBezTo>
                <a:cubicBezTo>
                  <a:pt x="289" y="1286"/>
                  <a:pt x="730" y="1286"/>
                  <a:pt x="730" y="1286"/>
                </a:cubicBezTo>
                <a:close/>
                <a:moveTo>
                  <a:pt x="4566" y="1571"/>
                </a:moveTo>
                <a:cubicBezTo>
                  <a:pt x="4999" y="1571"/>
                  <a:pt x="4999" y="1571"/>
                  <a:pt x="4999" y="1571"/>
                </a:cubicBezTo>
                <a:cubicBezTo>
                  <a:pt x="4999" y="1420"/>
                  <a:pt x="4999" y="1420"/>
                  <a:pt x="4999" y="1420"/>
                </a:cubicBezTo>
                <a:cubicBezTo>
                  <a:pt x="4566" y="1420"/>
                  <a:pt x="4566" y="1420"/>
                  <a:pt x="4566" y="1420"/>
                </a:cubicBezTo>
                <a:lnTo>
                  <a:pt x="4566" y="1571"/>
                </a:lnTo>
                <a:close/>
                <a:moveTo>
                  <a:pt x="4783" y="1495"/>
                </a:moveTo>
                <a:cubicBezTo>
                  <a:pt x="4783" y="1495"/>
                  <a:pt x="4783" y="1495"/>
                  <a:pt x="4783" y="1495"/>
                </a:cubicBezTo>
                <a:moveTo>
                  <a:pt x="3233" y="1571"/>
                </a:moveTo>
                <a:cubicBezTo>
                  <a:pt x="3668" y="1571"/>
                  <a:pt x="3668" y="1571"/>
                  <a:pt x="3668" y="1571"/>
                </a:cubicBezTo>
                <a:cubicBezTo>
                  <a:pt x="3668" y="1420"/>
                  <a:pt x="3668" y="1420"/>
                  <a:pt x="3668" y="1420"/>
                </a:cubicBezTo>
                <a:cubicBezTo>
                  <a:pt x="3233" y="1420"/>
                  <a:pt x="3233" y="1420"/>
                  <a:pt x="3233" y="1420"/>
                </a:cubicBezTo>
                <a:lnTo>
                  <a:pt x="3233" y="1571"/>
                </a:lnTo>
                <a:close/>
                <a:moveTo>
                  <a:pt x="3451" y="1495"/>
                </a:moveTo>
                <a:cubicBezTo>
                  <a:pt x="3451" y="1495"/>
                  <a:pt x="3451" y="1495"/>
                  <a:pt x="3451" y="1495"/>
                </a:cubicBezTo>
                <a:moveTo>
                  <a:pt x="4325" y="1572"/>
                </a:moveTo>
                <a:cubicBezTo>
                  <a:pt x="4325" y="1571"/>
                  <a:pt x="4378" y="1420"/>
                  <a:pt x="4379" y="1420"/>
                </a:cubicBezTo>
                <a:cubicBezTo>
                  <a:pt x="3855" y="1420"/>
                  <a:pt x="3855" y="1420"/>
                  <a:pt x="3855" y="1420"/>
                </a:cubicBezTo>
                <a:cubicBezTo>
                  <a:pt x="3854" y="1420"/>
                  <a:pt x="3908" y="1571"/>
                  <a:pt x="3908" y="1571"/>
                </a:cubicBezTo>
                <a:cubicBezTo>
                  <a:pt x="3908" y="1571"/>
                  <a:pt x="4324" y="1572"/>
                  <a:pt x="4325" y="1572"/>
                </a:cubicBezTo>
                <a:close/>
                <a:moveTo>
                  <a:pt x="1910" y="1571"/>
                </a:moveTo>
                <a:cubicBezTo>
                  <a:pt x="1911" y="1571"/>
                  <a:pt x="1910" y="1420"/>
                  <a:pt x="1910" y="1420"/>
                </a:cubicBezTo>
                <a:cubicBezTo>
                  <a:pt x="1462" y="1420"/>
                  <a:pt x="1462" y="1420"/>
                  <a:pt x="1462" y="1420"/>
                </a:cubicBezTo>
                <a:cubicBezTo>
                  <a:pt x="1462" y="1420"/>
                  <a:pt x="1462" y="1572"/>
                  <a:pt x="1462" y="1571"/>
                </a:cubicBezTo>
                <a:cubicBezTo>
                  <a:pt x="1462" y="1571"/>
                  <a:pt x="1910" y="1571"/>
                  <a:pt x="1910" y="1571"/>
                </a:cubicBezTo>
                <a:close/>
                <a:moveTo>
                  <a:pt x="2354" y="1420"/>
                </a:moveTo>
                <a:cubicBezTo>
                  <a:pt x="2354" y="1572"/>
                  <a:pt x="2354" y="1572"/>
                  <a:pt x="2354" y="1572"/>
                </a:cubicBezTo>
                <a:cubicBezTo>
                  <a:pt x="2829" y="1572"/>
                  <a:pt x="2829" y="1572"/>
                  <a:pt x="2829" y="1572"/>
                </a:cubicBezTo>
                <a:cubicBezTo>
                  <a:pt x="2825" y="1520"/>
                  <a:pt x="2822" y="1465"/>
                  <a:pt x="2801" y="1420"/>
                </a:cubicBezTo>
                <a:lnTo>
                  <a:pt x="2354" y="1420"/>
                </a:lnTo>
                <a:close/>
                <a:moveTo>
                  <a:pt x="289" y="1571"/>
                </a:moveTo>
                <a:cubicBezTo>
                  <a:pt x="730" y="1571"/>
                  <a:pt x="730" y="1571"/>
                  <a:pt x="730" y="1571"/>
                </a:cubicBezTo>
                <a:cubicBezTo>
                  <a:pt x="730" y="1420"/>
                  <a:pt x="730" y="1420"/>
                  <a:pt x="730" y="1420"/>
                </a:cubicBezTo>
                <a:cubicBezTo>
                  <a:pt x="289" y="1420"/>
                  <a:pt x="289" y="1420"/>
                  <a:pt x="289" y="1420"/>
                </a:cubicBezTo>
                <a:lnTo>
                  <a:pt x="289" y="1571"/>
                </a:lnTo>
                <a:close/>
                <a:moveTo>
                  <a:pt x="509" y="1495"/>
                </a:moveTo>
                <a:cubicBezTo>
                  <a:pt x="509" y="1495"/>
                  <a:pt x="509" y="1495"/>
                  <a:pt x="509" y="1495"/>
                </a:cubicBezTo>
                <a:moveTo>
                  <a:pt x="4566" y="1850"/>
                </a:moveTo>
                <a:cubicBezTo>
                  <a:pt x="5290" y="1850"/>
                  <a:pt x="5290" y="1850"/>
                  <a:pt x="5290" y="1850"/>
                </a:cubicBezTo>
                <a:cubicBezTo>
                  <a:pt x="5290" y="1699"/>
                  <a:pt x="5290" y="1699"/>
                  <a:pt x="5290" y="1699"/>
                </a:cubicBezTo>
                <a:cubicBezTo>
                  <a:pt x="4566" y="1699"/>
                  <a:pt x="4566" y="1699"/>
                  <a:pt x="4566" y="1699"/>
                </a:cubicBezTo>
                <a:lnTo>
                  <a:pt x="4566" y="1850"/>
                </a:lnTo>
                <a:close/>
                <a:moveTo>
                  <a:pt x="4928" y="1774"/>
                </a:moveTo>
                <a:cubicBezTo>
                  <a:pt x="4928" y="1774"/>
                  <a:pt x="4928" y="1774"/>
                  <a:pt x="4928" y="1774"/>
                </a:cubicBezTo>
                <a:moveTo>
                  <a:pt x="2943" y="1850"/>
                </a:moveTo>
                <a:cubicBezTo>
                  <a:pt x="3668" y="1850"/>
                  <a:pt x="3668" y="1850"/>
                  <a:pt x="3668" y="1850"/>
                </a:cubicBezTo>
                <a:cubicBezTo>
                  <a:pt x="3668" y="1699"/>
                  <a:pt x="3668" y="1699"/>
                  <a:pt x="3668" y="1699"/>
                </a:cubicBezTo>
                <a:cubicBezTo>
                  <a:pt x="2943" y="1699"/>
                  <a:pt x="2943" y="1699"/>
                  <a:pt x="2943" y="1699"/>
                </a:cubicBezTo>
                <a:lnTo>
                  <a:pt x="2943" y="1850"/>
                </a:lnTo>
                <a:close/>
                <a:moveTo>
                  <a:pt x="3306" y="1774"/>
                </a:moveTo>
                <a:cubicBezTo>
                  <a:pt x="3306" y="1774"/>
                  <a:pt x="3306" y="1774"/>
                  <a:pt x="3306" y="1774"/>
                </a:cubicBezTo>
                <a:moveTo>
                  <a:pt x="4278" y="1699"/>
                </a:moveTo>
                <a:cubicBezTo>
                  <a:pt x="3953" y="1699"/>
                  <a:pt x="3953" y="1699"/>
                  <a:pt x="3953" y="1699"/>
                </a:cubicBezTo>
                <a:cubicBezTo>
                  <a:pt x="4006" y="1850"/>
                  <a:pt x="4006" y="1850"/>
                  <a:pt x="4006" y="1850"/>
                </a:cubicBezTo>
                <a:cubicBezTo>
                  <a:pt x="4227" y="1850"/>
                  <a:pt x="4227" y="1850"/>
                  <a:pt x="4227" y="1850"/>
                </a:cubicBezTo>
                <a:lnTo>
                  <a:pt x="4278" y="1699"/>
                </a:lnTo>
                <a:close/>
                <a:moveTo>
                  <a:pt x="1" y="1699"/>
                </a:moveTo>
                <a:cubicBezTo>
                  <a:pt x="1" y="1850"/>
                  <a:pt x="1" y="1850"/>
                  <a:pt x="1" y="1850"/>
                </a:cubicBezTo>
                <a:cubicBezTo>
                  <a:pt x="1030" y="1850"/>
                  <a:pt x="1030" y="1850"/>
                  <a:pt x="1030" y="1850"/>
                </a:cubicBezTo>
                <a:cubicBezTo>
                  <a:pt x="1030" y="1850"/>
                  <a:pt x="1029" y="1699"/>
                  <a:pt x="1030" y="1699"/>
                </a:cubicBezTo>
                <a:cubicBezTo>
                  <a:pt x="1030" y="1699"/>
                  <a:pt x="0" y="1699"/>
                  <a:pt x="1" y="1699"/>
                </a:cubicBezTo>
                <a:close/>
                <a:moveTo>
                  <a:pt x="1164" y="1699"/>
                </a:moveTo>
                <a:cubicBezTo>
                  <a:pt x="1164" y="1850"/>
                  <a:pt x="1164" y="1850"/>
                  <a:pt x="1164" y="1850"/>
                </a:cubicBezTo>
                <a:cubicBezTo>
                  <a:pt x="2739" y="1850"/>
                  <a:pt x="2739" y="1850"/>
                  <a:pt x="2739" y="1850"/>
                </a:cubicBezTo>
                <a:cubicBezTo>
                  <a:pt x="2753" y="1850"/>
                  <a:pt x="2753" y="1850"/>
                  <a:pt x="2753" y="1850"/>
                </a:cubicBezTo>
                <a:cubicBezTo>
                  <a:pt x="2789" y="1809"/>
                  <a:pt x="2799" y="1749"/>
                  <a:pt x="2810" y="1699"/>
                </a:cubicBezTo>
                <a:lnTo>
                  <a:pt x="1164" y="1699"/>
                </a:lnTo>
                <a:close/>
                <a:moveTo>
                  <a:pt x="4180" y="1984"/>
                </a:moveTo>
                <a:cubicBezTo>
                  <a:pt x="4055" y="1984"/>
                  <a:pt x="4055" y="1984"/>
                  <a:pt x="4055" y="1984"/>
                </a:cubicBezTo>
                <a:cubicBezTo>
                  <a:pt x="4107" y="2135"/>
                  <a:pt x="4107" y="2135"/>
                  <a:pt x="4107" y="2135"/>
                </a:cubicBezTo>
                <a:cubicBezTo>
                  <a:pt x="4127" y="2135"/>
                  <a:pt x="4127" y="2135"/>
                  <a:pt x="4127" y="2135"/>
                </a:cubicBezTo>
                <a:lnTo>
                  <a:pt x="4180" y="1984"/>
                </a:lnTo>
                <a:close/>
                <a:moveTo>
                  <a:pt x="4566" y="2136"/>
                </a:moveTo>
                <a:cubicBezTo>
                  <a:pt x="5290" y="2136"/>
                  <a:pt x="5290" y="2136"/>
                  <a:pt x="5290" y="2136"/>
                </a:cubicBezTo>
                <a:cubicBezTo>
                  <a:pt x="5290" y="1984"/>
                  <a:pt x="5290" y="1984"/>
                  <a:pt x="5290" y="1984"/>
                </a:cubicBezTo>
                <a:cubicBezTo>
                  <a:pt x="4566" y="1984"/>
                  <a:pt x="4566" y="1984"/>
                  <a:pt x="4566" y="1984"/>
                </a:cubicBezTo>
                <a:lnTo>
                  <a:pt x="4566" y="2136"/>
                </a:lnTo>
                <a:close/>
                <a:moveTo>
                  <a:pt x="4928" y="2060"/>
                </a:moveTo>
                <a:cubicBezTo>
                  <a:pt x="4928" y="2060"/>
                  <a:pt x="4928" y="2060"/>
                  <a:pt x="4928" y="2060"/>
                </a:cubicBezTo>
                <a:moveTo>
                  <a:pt x="1164" y="2135"/>
                </a:moveTo>
                <a:cubicBezTo>
                  <a:pt x="2270" y="2136"/>
                  <a:pt x="2270" y="2136"/>
                  <a:pt x="2270" y="2136"/>
                </a:cubicBezTo>
                <a:cubicBezTo>
                  <a:pt x="2418" y="2133"/>
                  <a:pt x="2554" y="2080"/>
                  <a:pt x="2654" y="1984"/>
                </a:cubicBezTo>
                <a:cubicBezTo>
                  <a:pt x="2650" y="1984"/>
                  <a:pt x="1164" y="1984"/>
                  <a:pt x="1164" y="1984"/>
                </a:cubicBezTo>
                <a:cubicBezTo>
                  <a:pt x="1164" y="2135"/>
                  <a:pt x="1164" y="2135"/>
                  <a:pt x="1164" y="2135"/>
                </a:cubicBezTo>
                <a:moveTo>
                  <a:pt x="2943" y="2136"/>
                </a:moveTo>
                <a:cubicBezTo>
                  <a:pt x="3668" y="2136"/>
                  <a:pt x="3668" y="2136"/>
                  <a:pt x="3668" y="2136"/>
                </a:cubicBezTo>
                <a:cubicBezTo>
                  <a:pt x="3668" y="1984"/>
                  <a:pt x="3668" y="1984"/>
                  <a:pt x="3668" y="1984"/>
                </a:cubicBezTo>
                <a:cubicBezTo>
                  <a:pt x="2943" y="1984"/>
                  <a:pt x="2943" y="1984"/>
                  <a:pt x="2943" y="1984"/>
                </a:cubicBezTo>
                <a:lnTo>
                  <a:pt x="2943" y="2136"/>
                </a:lnTo>
                <a:close/>
                <a:moveTo>
                  <a:pt x="3306" y="2060"/>
                </a:moveTo>
                <a:cubicBezTo>
                  <a:pt x="3306" y="2060"/>
                  <a:pt x="3306" y="2060"/>
                  <a:pt x="3306" y="2060"/>
                </a:cubicBezTo>
                <a:moveTo>
                  <a:pt x="1" y="1984"/>
                </a:moveTo>
                <a:cubicBezTo>
                  <a:pt x="1" y="1984"/>
                  <a:pt x="1" y="2135"/>
                  <a:pt x="1" y="2135"/>
                </a:cubicBezTo>
                <a:cubicBezTo>
                  <a:pt x="1" y="2136"/>
                  <a:pt x="1030" y="2135"/>
                  <a:pt x="1030" y="2135"/>
                </a:cubicBezTo>
                <a:cubicBezTo>
                  <a:pt x="1029" y="2135"/>
                  <a:pt x="1030" y="1984"/>
                  <a:pt x="1030" y="1984"/>
                </a:cubicBezTo>
                <a:cubicBezTo>
                  <a:pt x="1029" y="1985"/>
                  <a:pt x="1" y="1984"/>
                  <a:pt x="1" y="19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51" y="-9590"/>
            <a:ext cx="9262753" cy="521454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51406" y="4551264"/>
            <a:ext cx="2280622" cy="328790"/>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2412" y="4597818"/>
            <a:ext cx="1195174" cy="357358"/>
          </a:xfrm>
          <a:prstGeom prst="rect">
            <a:avLst/>
          </a:prstGeom>
        </p:spPr>
      </p:pic>
    </p:spTree>
    <p:extLst>
      <p:ext uri="{BB962C8B-B14F-4D97-AF65-F5344CB8AC3E}">
        <p14:creationId xmlns:p14="http://schemas.microsoft.com/office/powerpoint/2010/main" val="169992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vid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17" y="0"/>
            <a:ext cx="9141183" cy="5149848"/>
          </a:xfrm>
          <a:prstGeom prst="rect">
            <a:avLst/>
          </a:prstGeom>
        </p:spPr>
      </p:pic>
      <p:sp>
        <p:nvSpPr>
          <p:cNvPr id="2" name="Title 1"/>
          <p:cNvSpPr>
            <a:spLocks noGrp="1"/>
          </p:cNvSpPr>
          <p:nvPr>
            <p:ph type="title" hasCustomPrompt="1"/>
          </p:nvPr>
        </p:nvSpPr>
        <p:spPr>
          <a:xfrm>
            <a:off x="228600" y="173736"/>
            <a:ext cx="4485640" cy="2286000"/>
          </a:xfrm>
        </p:spPr>
        <p:txBody>
          <a:bodyPr/>
          <a:lstStyle>
            <a:lvl1pPr>
              <a:defRPr sz="4000" b="0" i="0">
                <a:latin typeface="IBM Plex Sans" charset="0"/>
                <a:ea typeface="IBM Plex Sans" charset="0"/>
                <a:cs typeface="IBM Plex Sans" charset="0"/>
              </a:defRPr>
            </a:lvl1pPr>
          </a:lstStyle>
          <a:p>
            <a:r>
              <a:rPr lang="en-US" dirty="0"/>
              <a:t>Click to edit Master Divider style</a:t>
            </a:r>
          </a:p>
        </p:txBody>
      </p:sp>
      <p:sp>
        <p:nvSpPr>
          <p:cNvPr id="5"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504" y="4846320"/>
            <a:ext cx="97692" cy="91440"/>
          </a:xfrm>
          <a:prstGeom prst="rect">
            <a:avLst/>
          </a:prstGeom>
        </p:spPr>
      </p:pic>
      <p:sp>
        <p:nvSpPr>
          <p:cNvPr id="7"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59618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78600" cy="5143500"/>
          </a:xfrm>
          <a:prstGeom prst="rect">
            <a:avLst/>
          </a:prstGeom>
        </p:spPr>
      </p:pic>
      <p:sp>
        <p:nvSpPr>
          <p:cNvPr id="2" name="Title 1"/>
          <p:cNvSpPr>
            <a:spLocks noGrp="1"/>
          </p:cNvSpPr>
          <p:nvPr>
            <p:ph type="title" hasCustomPrompt="1"/>
          </p:nvPr>
        </p:nvSpPr>
        <p:spPr>
          <a:xfrm>
            <a:off x="228599" y="173736"/>
            <a:ext cx="4470991" cy="2286000"/>
          </a:xfrm>
        </p:spPr>
        <p:txBody>
          <a:bodyPr/>
          <a:lstStyle>
            <a:lvl1pPr>
              <a:defRPr sz="4000" b="0" i="0">
                <a:solidFill>
                  <a:srgbClr val="FFFFFF"/>
                </a:solidFill>
                <a:latin typeface="IBM Plex Sans" charset="0"/>
                <a:ea typeface="IBM Plex Sans" charset="0"/>
                <a:cs typeface="IBM Plex Sans" charset="0"/>
              </a:defRPr>
            </a:lvl1pPr>
          </a:lstStyle>
          <a:p>
            <a:r>
              <a:rPr lang="en-US" dirty="0"/>
              <a:t>Click to edit Master Divider style</a:t>
            </a:r>
          </a:p>
        </p:txBody>
      </p:sp>
      <p:sp>
        <p:nvSpPr>
          <p:cNvPr id="5"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659" y="4846320"/>
            <a:ext cx="97640" cy="91440"/>
          </a:xfrm>
          <a:prstGeom prst="rect">
            <a:avLst/>
          </a:prstGeom>
        </p:spPr>
      </p:pic>
      <p:sp>
        <p:nvSpPr>
          <p:cNvPr id="7"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1187413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2754"/>
            <a:ext cx="9144000" cy="5206253"/>
          </a:xfrm>
          <a:prstGeom prst="rect">
            <a:avLst/>
          </a:prstGeom>
        </p:spPr>
      </p:pic>
      <p:sp>
        <p:nvSpPr>
          <p:cNvPr id="2" name="Title 1"/>
          <p:cNvSpPr>
            <a:spLocks noGrp="1"/>
          </p:cNvSpPr>
          <p:nvPr>
            <p:ph type="title" hasCustomPrompt="1"/>
          </p:nvPr>
        </p:nvSpPr>
        <p:spPr>
          <a:xfrm>
            <a:off x="228599" y="173736"/>
            <a:ext cx="4459941" cy="2286000"/>
          </a:xfrm>
        </p:spPr>
        <p:txBody>
          <a:bodyPr/>
          <a:lstStyle>
            <a:lvl1pPr>
              <a:defRPr sz="4000" b="0" i="0">
                <a:solidFill>
                  <a:srgbClr val="FFFFFF"/>
                </a:solidFill>
                <a:latin typeface="IBM Plex Sans" charset="0"/>
                <a:ea typeface="IBM Plex Sans" charset="0"/>
                <a:cs typeface="IBM Plex Sans" charset="0"/>
              </a:defRPr>
            </a:lvl1pPr>
          </a:lstStyle>
          <a:p>
            <a:r>
              <a:rPr lang="en-US" dirty="0"/>
              <a:t>Click to edit Master Divider style</a:t>
            </a:r>
          </a:p>
        </p:txBody>
      </p:sp>
      <p:sp>
        <p:nvSpPr>
          <p:cNvPr id="5"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659" y="4846320"/>
            <a:ext cx="97640" cy="91440"/>
          </a:xfrm>
          <a:prstGeom prst="rect">
            <a:avLst/>
          </a:prstGeom>
        </p:spPr>
      </p:pic>
      <p:sp>
        <p:nvSpPr>
          <p:cNvPr id="7"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1888776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736"/>
            <a:ext cx="4474777" cy="914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noProof="0" dirty="0"/>
              <a:t>Click to edit Master title style</a:t>
            </a:r>
          </a:p>
        </p:txBody>
      </p:sp>
      <p:sp>
        <p:nvSpPr>
          <p:cNvPr id="13"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8"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293398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10"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321344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lvl1pPr>
              <a:defRPr b="0" i="0">
                <a:solidFill>
                  <a:srgbClr val="000000"/>
                </a:solidFill>
                <a:latin typeface="IBM Plex Sans Regular" charset="0"/>
                <a:ea typeface="IBM Plex Sans Regular" charset="0"/>
                <a:cs typeface="IBM Plex Sans Regular" charset="0"/>
              </a:defRPr>
            </a:lvl1p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lvl1pPr>
              <a:defRPr b="0" i="0">
                <a:solidFill>
                  <a:srgbClr val="000000"/>
                </a:solidFill>
                <a:latin typeface="IBM Plex Sans Regular" charset="0"/>
                <a:ea typeface="IBM Plex Sans Regular" charset="0"/>
                <a:cs typeface="IBM Plex Sans Regular" charset="0"/>
              </a:defRPr>
            </a:lvl1pPr>
            <a:lvl2pPr>
              <a:defRPr b="0" i="0">
                <a:solidFill>
                  <a:srgbClr val="000000"/>
                </a:solidFill>
                <a:latin typeface="IBM Plex Sans Regular" charset="0"/>
                <a:ea typeface="IBM Plex Sans Regular" charset="0"/>
                <a:cs typeface="IBM Plex Sans Regular" charset="0"/>
              </a:defRPr>
            </a:lvl2pPr>
            <a:lvl3pPr>
              <a:defRPr b="0" i="0">
                <a:solidFill>
                  <a:srgbClr val="000000"/>
                </a:solidFill>
                <a:latin typeface="IBM Plex Sans Regular" charset="0"/>
                <a:ea typeface="IBM Plex Sans Regular" charset="0"/>
                <a:cs typeface="IBM Plex Sans Regular" charset="0"/>
              </a:defRPr>
            </a:lvl3pPr>
            <a:lvl4pPr>
              <a:defRPr b="0" i="0">
                <a:solidFill>
                  <a:srgbClr val="000000"/>
                </a:solidFill>
                <a:latin typeface="IBM Plex Sans Regular" charset="0"/>
                <a:ea typeface="IBM Plex Sans Regular" charset="0"/>
                <a:cs typeface="IBM Plex Sans Regular" charset="0"/>
              </a:defRPr>
            </a:lvl4pPr>
            <a:lvl5pPr>
              <a:defRPr b="0" i="0">
                <a:solidFill>
                  <a:srgbClr val="000000"/>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11"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14435844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9.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2408195" y="172251"/>
            <a:ext cx="2105840" cy="43434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6"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1365184651"/>
      </p:ext>
    </p:extLst>
  </p:cSld>
  <p:clrMap bg1="lt1" tx1="dk1" bg2="lt2" tx2="dk2" accent1="accent1" accent2="accent2" accent3="accent3" accent4="accent4" accent5="accent5" accent6="accent6" hlink="hlink" folHlink="folHlink"/>
  <p:sldLayoutIdLst>
    <p:sldLayoutId id="2147483983" r:id="rId1"/>
    <p:sldLayoutId id="2147484080" r:id="rId2"/>
    <p:sldLayoutId id="2147484081" r:id="rId3"/>
    <p:sldLayoutId id="2147484053" r:id="rId4"/>
    <p:sldLayoutId id="2147484052" r:id="rId5"/>
    <p:sldLayoutId id="2147484051" r:id="rId6"/>
  </p:sldLayoutIdLst>
  <p:hf hdr="0" dt="0"/>
  <p:txStyles>
    <p:titleStyle>
      <a:lvl1pPr algn="l" defTabSz="457200" rtl="0" eaLnBrk="1" latinLnBrk="0" hangingPunct="1">
        <a:lnSpc>
          <a:spcPct val="100000"/>
        </a:lnSpc>
        <a:spcBef>
          <a:spcPct val="0"/>
        </a:spcBef>
        <a:buNone/>
        <a:defRPr sz="2000" b="0" i="0" kern="1200">
          <a:solidFill>
            <a:srgbClr val="000000"/>
          </a:solidFill>
          <a:latin typeface="IBM Plex Sans" charset="0"/>
          <a:ea typeface="IBM Plex Sans" charset="0"/>
          <a:cs typeface="IBM Plex Sans" charset="0"/>
        </a:defRPr>
      </a:lvl1pPr>
    </p:titleStyle>
    <p:bodyStyle>
      <a:lvl1pPr marL="0" indent="0" algn="l" defTabSz="457200" rtl="0" eaLnBrk="1" latinLnBrk="0" hangingPunct="1">
        <a:spcBef>
          <a:spcPts val="1500"/>
        </a:spcBef>
        <a:buFont typeface="Arial"/>
        <a:buNone/>
        <a:defRPr sz="2000" b="0" i="0" kern="1200">
          <a:solidFill>
            <a:srgbClr val="000000"/>
          </a:solidFill>
          <a:latin typeface="IBM Plex Sans" charset="0"/>
          <a:ea typeface="IBM Plex Sans" charset="0"/>
          <a:cs typeface="IBM Plex Sans" charset="0"/>
        </a:defRPr>
      </a:lvl1pPr>
      <a:lvl2pPr marL="173038" indent="-173038" algn="l" defTabSz="457200" rtl="0" eaLnBrk="1" latinLnBrk="0" hangingPunct="1">
        <a:spcBef>
          <a:spcPct val="20000"/>
        </a:spcBef>
        <a:buFont typeface="Arial"/>
        <a:buChar char="–"/>
        <a:defRPr sz="2000" b="0" i="0" kern="1200">
          <a:solidFill>
            <a:srgbClr val="000000"/>
          </a:solidFill>
          <a:latin typeface="IBM Plex Sans" charset="0"/>
          <a:ea typeface="IBM Plex Sans" charset="0"/>
          <a:cs typeface="IBM Plex Sans" charset="0"/>
        </a:defRPr>
      </a:lvl2pPr>
      <a:lvl3pPr marL="396875" indent="-173038" algn="l" defTabSz="457200" rtl="0" eaLnBrk="1" latinLnBrk="0" hangingPunct="1">
        <a:spcBef>
          <a:spcPct val="20000"/>
        </a:spcBef>
        <a:buFont typeface="Arial"/>
        <a:buChar char="•"/>
        <a:defRPr sz="2000" b="0" i="0" kern="1200">
          <a:solidFill>
            <a:srgbClr val="000000"/>
          </a:solidFill>
          <a:latin typeface="IBM Plex Sans" charset="0"/>
          <a:ea typeface="IBM Plex Sans" charset="0"/>
          <a:cs typeface="IBM Plex Sans" charset="0"/>
        </a:defRPr>
      </a:lvl3pPr>
      <a:lvl4pPr marL="625475" indent="-168275" algn="l" defTabSz="457200" rtl="0" eaLnBrk="1" latinLnBrk="0" hangingPunct="1">
        <a:spcBef>
          <a:spcPct val="20000"/>
        </a:spcBef>
        <a:buFont typeface="Arial"/>
        <a:buChar char="–"/>
        <a:defRPr sz="2000" b="0" i="0" kern="1200">
          <a:solidFill>
            <a:srgbClr val="000000"/>
          </a:solidFill>
          <a:latin typeface="IBM Plex Sans" charset="0"/>
          <a:ea typeface="IBM Plex Sans" charset="0"/>
          <a:cs typeface="IBM Plex Sans" charset="0"/>
        </a:defRPr>
      </a:lvl4pPr>
      <a:lvl5pPr marL="803275" indent="-173038" algn="l" defTabSz="457200" rtl="0" eaLnBrk="1" latinLnBrk="0" hangingPunct="1">
        <a:spcBef>
          <a:spcPct val="20000"/>
        </a:spcBef>
        <a:buFont typeface="Arial"/>
        <a:buChar char="»"/>
        <a:defRPr sz="2000" b="0" i="0" kern="1200">
          <a:solidFill>
            <a:srgbClr val="000000"/>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172251"/>
            <a:ext cx="210584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rgbClr val="000000"/>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sp>
        <p:nvSpPr>
          <p:cNvPr id="9" name="Rounded Rectangle 8"/>
          <p:cNvSpPr/>
          <p:nvPr userDrawn="1"/>
        </p:nvSpPr>
        <p:spPr>
          <a:xfrm>
            <a:off x="219456" y="4764024"/>
            <a:ext cx="8695944" cy="36576"/>
          </a:xfrm>
          <a:prstGeom prst="roundRect">
            <a:avLst>
              <a:gd name="adj" fmla="val 50000"/>
            </a:avLst>
          </a:prstGeom>
          <a:gradFill>
            <a:gsLst>
              <a:gs pos="0">
                <a:srgbClr val="7AC8FF"/>
              </a:gs>
              <a:gs pos="99000">
                <a:schemeClr val="accent4">
                  <a:lumMod val="50000"/>
                </a:schemeClr>
              </a:gs>
            </a:gsLst>
            <a:lin ang="0" scaled="0"/>
          </a:gradFill>
        </p:spPr>
        <p:txBody>
          <a:bodyPr wrap="square" lIns="0" tIns="0" rIns="0" bIns="0" rtlCol="0" anchor="ctr">
            <a:noAutofit/>
          </a:bodyPr>
          <a:lstStyle/>
          <a:p>
            <a:pPr algn="ctr"/>
            <a:endParaRPr lang="en-US" sz="1200" b="0" i="0" dirty="0" err="1">
              <a:solidFill>
                <a:srgbClr val="FFFFFF"/>
              </a:solidFill>
              <a:latin typeface="IBM Plex Sans Regular" charset="0"/>
              <a:ea typeface="IBM Plex Sans Regular" charset="0"/>
              <a:cs typeface="IBM Plex Sans Regular" charset="0"/>
            </a:endParaRP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20504" y="4846320"/>
            <a:ext cx="97692" cy="91440"/>
          </a:xfrm>
          <a:prstGeom prst="rect">
            <a:avLst/>
          </a:prstGeom>
        </p:spPr>
      </p:pic>
      <p:sp>
        <p:nvSpPr>
          <p:cNvPr id="11"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dirty="0">
                <a:solidFill>
                  <a:schemeClr val="tx1"/>
                </a:solidFill>
              </a:rPr>
              <a:t>© Copyright 2018 </a:t>
            </a:r>
            <a:r>
              <a:rPr lang="en-US" dirty="0" err="1">
                <a:solidFill>
                  <a:schemeClr val="tx1"/>
                </a:solidFill>
              </a:rPr>
              <a:t>Truven</a:t>
            </a:r>
            <a:r>
              <a:rPr lang="en-US" dirty="0">
                <a:solidFill>
                  <a:schemeClr val="tx1"/>
                </a:solidFill>
              </a:rPr>
              <a:t> Health Analytics®, part of the IBM Watson Health™ business. </a:t>
            </a:r>
          </a:p>
        </p:txBody>
      </p:sp>
    </p:spTree>
    <p:extLst>
      <p:ext uri="{BB962C8B-B14F-4D97-AF65-F5344CB8AC3E}">
        <p14:creationId xmlns:p14="http://schemas.microsoft.com/office/powerpoint/2010/main" val="54705978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9" r:id="rId4"/>
    <p:sldLayoutId id="2147483990" r:id="rId5"/>
    <p:sldLayoutId id="2147483991" r:id="rId6"/>
    <p:sldLayoutId id="2147484000" r:id="rId7"/>
    <p:sldLayoutId id="2147484003" r:id="rId8"/>
    <p:sldLayoutId id="2147484004" r:id="rId9"/>
    <p:sldLayoutId id="2147484005" r:id="rId10"/>
    <p:sldLayoutId id="2147484082" r:id="rId11"/>
  </p:sldLayoutIdLst>
  <p:hf hdr="0" dt="0"/>
  <p:txStyles>
    <p:title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p:titleStyle>
    <p:bodyStyle>
      <a:lvl1pPr marL="0" indent="0" algn="l" defTabSz="457200" rtl="0" eaLnBrk="1" latinLnBrk="0" hangingPunct="1">
        <a:spcBef>
          <a:spcPts val="1500"/>
        </a:spcBef>
        <a:buFont typeface="Arial"/>
        <a:buNone/>
        <a:defRPr sz="2000" b="0" i="0" kern="1200">
          <a:solidFill>
            <a:srgbClr val="000000"/>
          </a:solidFill>
          <a:latin typeface="IBM Plex Sans Regular" charset="0"/>
          <a:ea typeface="IBM Plex Sans Regular" charset="0"/>
          <a:cs typeface="IBM Plex Sans Regular" charset="0"/>
        </a:defRPr>
      </a:lvl1pPr>
      <a:lvl2pPr marL="173038" indent="-173038" algn="l" defTabSz="457200" rtl="0" eaLnBrk="1" latinLnBrk="0" hangingPunct="1">
        <a:spcBef>
          <a:spcPct val="20000"/>
        </a:spcBef>
        <a:buFont typeface="Arial"/>
        <a:buChar char="–"/>
        <a:defRPr sz="2000" b="0" i="0" kern="1200">
          <a:solidFill>
            <a:srgbClr val="000000"/>
          </a:solidFill>
          <a:latin typeface="IBM Plex Sans Regular" charset="0"/>
          <a:ea typeface="IBM Plex Sans Regular" charset="0"/>
          <a:cs typeface="IBM Plex Sans Regular" charset="0"/>
        </a:defRPr>
      </a:lvl2pPr>
      <a:lvl3pPr marL="396875" indent="-173038" algn="l" defTabSz="457200" rtl="0" eaLnBrk="1" latinLnBrk="0" hangingPunct="1">
        <a:spcBef>
          <a:spcPct val="20000"/>
        </a:spcBef>
        <a:buFont typeface="Arial"/>
        <a:buChar char="•"/>
        <a:defRPr sz="2000" b="0" i="0" kern="1200">
          <a:solidFill>
            <a:srgbClr val="000000"/>
          </a:solidFill>
          <a:latin typeface="IBM Plex Sans Regular" charset="0"/>
          <a:ea typeface="IBM Plex Sans Regular" charset="0"/>
          <a:cs typeface="IBM Plex Sans Regular" charset="0"/>
        </a:defRPr>
      </a:lvl3pPr>
      <a:lvl4pPr marL="625475" indent="-168275" algn="l" defTabSz="457200" rtl="0" eaLnBrk="1" latinLnBrk="0" hangingPunct="1">
        <a:spcBef>
          <a:spcPct val="20000"/>
        </a:spcBef>
        <a:buFont typeface="Arial"/>
        <a:buChar char="–"/>
        <a:defRPr sz="2000" b="0" i="0" kern="1200">
          <a:solidFill>
            <a:srgbClr val="000000"/>
          </a:solidFill>
          <a:latin typeface="IBM Plex Sans Regular" charset="0"/>
          <a:ea typeface="IBM Plex Sans Regular" charset="0"/>
          <a:cs typeface="IBM Plex Sans Regular" charset="0"/>
        </a:defRPr>
      </a:lvl4pPr>
      <a:lvl5pPr marL="803275" indent="-173038" algn="l" defTabSz="457200" rtl="0" eaLnBrk="1" latinLnBrk="0" hangingPunct="1">
        <a:spcBef>
          <a:spcPct val="20000"/>
        </a:spcBef>
        <a:buFont typeface="Arial"/>
        <a:buChar char="»"/>
        <a:defRPr sz="2000" b="0" i="0" kern="1200">
          <a:solidFill>
            <a:srgbClr val="000000"/>
          </a:solidFill>
          <a:latin typeface="IBM Plex Sans Regular" charset="0"/>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gradFill>
            <a:gsLst>
              <a:gs pos="0">
                <a:schemeClr val="tx2"/>
              </a:gs>
              <a:gs pos="100000">
                <a:schemeClr val="accent3"/>
              </a:gs>
            </a:gsLst>
            <a:lin ang="0" scaled="0"/>
          </a:gradFill>
        </p:spPr>
        <p:txBody>
          <a:bodyPr wrap="square" lIns="0" tIns="0" rIns="0" bIns="0" rtlCol="0" anchor="ctr">
            <a:noAutofit/>
          </a:bodyPr>
          <a:lstStyle/>
          <a:p>
            <a:pPr algn="ctr"/>
            <a:endParaRPr lang="en-US" sz="1200" b="0" i="0" dirty="0">
              <a:solidFill>
                <a:schemeClr val="bg1"/>
              </a:solidFill>
              <a:latin typeface="IBM Plex Sans Regular" charset="0"/>
              <a:ea typeface="IBM Plex Sans Regular" charset="0"/>
              <a:cs typeface="IBM Plex Sans Regular" charset="0"/>
            </a:endParaRPr>
          </a:p>
        </p:txBody>
      </p:sp>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172251"/>
            <a:ext cx="210584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IBM Plex Sans Regular" charset="0"/>
                <a:ea typeface="IBM Plex Sans Regular" charset="0"/>
                <a:cs typeface="IBM Plex Sans Regular" charset="0"/>
              </a:defRPr>
            </a:lvl1pPr>
          </a:lstStyle>
          <a:p>
            <a:fld id="{E4DBDE34-E9B5-E04F-B662-69720E4BCB53}" type="slidenum">
              <a:rPr lang="en-US" smtClean="0"/>
              <a:pPr/>
              <a:t>‹#›</a:t>
            </a:fld>
            <a:endParaRPr lang="en-US" dirty="0"/>
          </a:p>
        </p:txBody>
      </p:sp>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20659" y="4846320"/>
            <a:ext cx="97640" cy="91440"/>
          </a:xfrm>
          <a:prstGeom prst="rect">
            <a:avLst/>
          </a:prstGeom>
        </p:spPr>
      </p:pic>
      <p:sp>
        <p:nvSpPr>
          <p:cNvPr id="11"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r>
              <a:rPr lang="en-US"/>
              <a:t>© Copyright 2018 Truven Health Analytics®, part of the IBM Watson Health™ business. </a:t>
            </a:r>
            <a:endParaRPr lang="en-US" dirty="0"/>
          </a:p>
        </p:txBody>
      </p:sp>
    </p:spTree>
    <p:extLst>
      <p:ext uri="{BB962C8B-B14F-4D97-AF65-F5344CB8AC3E}">
        <p14:creationId xmlns:p14="http://schemas.microsoft.com/office/powerpoint/2010/main" val="608476804"/>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60" r:id="rId5"/>
    <p:sldLayoutId id="2147484061" r:id="rId6"/>
    <p:sldLayoutId id="2147484074" r:id="rId7"/>
    <p:sldLayoutId id="2147484076" r:id="rId8"/>
  </p:sldLayoutIdLst>
  <p:hf hdr="0" dt="0"/>
  <p:txStyles>
    <p:titleStyle>
      <a:lvl1pPr algn="l" defTabSz="457200" rtl="0" eaLnBrk="1" latinLnBrk="0" hangingPunct="1">
        <a:lnSpc>
          <a:spcPct val="100000"/>
        </a:lnSpc>
        <a:spcBef>
          <a:spcPct val="0"/>
        </a:spcBef>
        <a:buNone/>
        <a:defRPr sz="2000" b="0" i="0" kern="1200">
          <a:solidFill>
            <a:schemeClr val="bg1"/>
          </a:solidFill>
          <a:latin typeface="IBM Plex Sans Regular" charset="0"/>
          <a:ea typeface="IBM Plex Sans Regular" charset="0"/>
          <a:cs typeface="IBM Plex Sans Regular" charset="0"/>
        </a:defRPr>
      </a:lvl1pPr>
    </p:titleStyle>
    <p:body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IBM Plex Sans Regular" charset="0"/>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gradFill>
            <a:gsLst>
              <a:gs pos="0">
                <a:schemeClr val="tx2"/>
              </a:gs>
              <a:gs pos="100000">
                <a:schemeClr val="accent3"/>
              </a:gs>
            </a:gsLst>
            <a:lin ang="0" scaled="0"/>
          </a:gradFill>
        </p:spPr>
        <p:txBody>
          <a:bodyPr wrap="square" lIns="0" tIns="0" rIns="0" bIns="0" rtlCol="0" anchor="ctr">
            <a:noAutofit/>
          </a:bodyPr>
          <a:lstStyle/>
          <a:p>
            <a:pPr algn="ctr"/>
            <a:endParaRPr lang="en-US" sz="1200" dirty="0">
              <a:solidFill>
                <a:schemeClr val="bg2"/>
              </a:solidFill>
              <a:latin typeface="Arial" charset="0"/>
              <a:ea typeface="Arial" charset="0"/>
              <a:cs typeface="Arial" charset="0"/>
            </a:endParaRPr>
          </a:p>
        </p:txBody>
      </p:sp>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6" y="172251"/>
            <a:ext cx="210584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Arial" charset="0"/>
                <a:ea typeface="Arial" charset="0"/>
                <a:cs typeface="Arial" charset="0"/>
              </a:defRPr>
            </a:lvl1pPr>
          </a:lstStyle>
          <a:p>
            <a:fld id="{E4DBDE34-E9B5-E04F-B662-69720E4BCB53}" type="slidenum">
              <a:rPr lang="en-US" smtClean="0"/>
              <a:pPr/>
              <a:t>‹#›</a:t>
            </a:fld>
            <a:endParaRPr lang="en-US" dirty="0"/>
          </a:p>
        </p:txBody>
      </p:sp>
      <p:sp>
        <p:nvSpPr>
          <p:cNvPr id="10"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1"/>
                </a:solidFill>
                <a:latin typeface="Arial" charset="0"/>
                <a:ea typeface="Arial" charset="0"/>
                <a:cs typeface="Arial" charset="0"/>
              </a:defRPr>
            </a:lvl1pPr>
          </a:lstStyle>
          <a:p>
            <a:r>
              <a:rPr lang="en-US"/>
              <a:t>Watson Health © IBM Corporation 2017</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660" y="4846320"/>
            <a:ext cx="97640" cy="91440"/>
          </a:xfrm>
          <a:prstGeom prst="rect">
            <a:avLst/>
          </a:prstGeom>
        </p:spPr>
      </p:pic>
    </p:spTree>
    <p:extLst>
      <p:ext uri="{BB962C8B-B14F-4D97-AF65-F5344CB8AC3E}">
        <p14:creationId xmlns:p14="http://schemas.microsoft.com/office/powerpoint/2010/main" val="547624905"/>
      </p:ext>
    </p:extLst>
  </p:cSld>
  <p:clrMap bg1="lt1" tx1="dk1" bg2="lt2" tx2="dk2" accent1="accent1" accent2="accent2" accent3="accent3" accent4="accent4" accent5="accent5" accent6="accent6" hlink="hlink" folHlink="folHlink"/>
  <p:sldLayoutIdLst>
    <p:sldLayoutId id="2147484084" r:id="rId1"/>
  </p:sldLayoutIdLst>
  <p:hf hdr="0" dt="0"/>
  <p:txStyles>
    <p:titleStyle>
      <a:lvl1pPr algn="l" defTabSz="457189" rtl="0" eaLnBrk="1" latinLnBrk="0" hangingPunct="1">
        <a:lnSpc>
          <a:spcPct val="100000"/>
        </a:lnSpc>
        <a:spcBef>
          <a:spcPct val="0"/>
        </a:spcBef>
        <a:buNone/>
        <a:defRPr sz="2000" b="0" i="0" kern="1200">
          <a:solidFill>
            <a:schemeClr val="bg1"/>
          </a:solidFill>
          <a:latin typeface="Arial" charset="0"/>
          <a:ea typeface="Arial" charset="0"/>
          <a:cs typeface="Arial" charset="0"/>
        </a:defRPr>
      </a:lvl1pPr>
    </p:titleStyle>
    <p:bodyStyle>
      <a:lvl1pPr marL="0" indent="0" algn="l" defTabSz="457189" rtl="0" eaLnBrk="1" latinLnBrk="0" hangingPunct="1">
        <a:spcBef>
          <a:spcPts val="1500"/>
        </a:spcBef>
        <a:buFont typeface="Arial"/>
        <a:buNone/>
        <a:defRPr sz="2000" b="0" i="0" kern="1200">
          <a:solidFill>
            <a:schemeClr val="bg1"/>
          </a:solidFill>
          <a:latin typeface="Arial" charset="0"/>
          <a:ea typeface="Arial" charset="0"/>
          <a:cs typeface="Arial" charset="0"/>
        </a:defRPr>
      </a:lvl1pPr>
      <a:lvl2pPr marL="173034" indent="-173034" algn="l" defTabSz="457189" rtl="0" eaLnBrk="1" latinLnBrk="0" hangingPunct="1">
        <a:spcBef>
          <a:spcPct val="20000"/>
        </a:spcBef>
        <a:buFont typeface="Arial"/>
        <a:buChar char="–"/>
        <a:defRPr sz="2000" b="0" i="0" kern="1200">
          <a:solidFill>
            <a:schemeClr val="bg1"/>
          </a:solidFill>
          <a:latin typeface="Arial" charset="0"/>
          <a:ea typeface="Arial" charset="0"/>
          <a:cs typeface="Arial" charset="0"/>
        </a:defRPr>
      </a:lvl2pPr>
      <a:lvl3pPr marL="396865" indent="-173034" algn="l" defTabSz="457189" rtl="0" eaLnBrk="1" latinLnBrk="0" hangingPunct="1">
        <a:spcBef>
          <a:spcPct val="20000"/>
        </a:spcBef>
        <a:buFont typeface="Arial"/>
        <a:buChar char="•"/>
        <a:defRPr sz="2000" b="0" i="0" kern="1200">
          <a:solidFill>
            <a:schemeClr val="bg1"/>
          </a:solidFill>
          <a:latin typeface="Arial" charset="0"/>
          <a:ea typeface="Arial" charset="0"/>
          <a:cs typeface="Arial" charset="0"/>
        </a:defRPr>
      </a:lvl3pPr>
      <a:lvl4pPr marL="625460" indent="-168271" algn="l" defTabSz="457189" rtl="0" eaLnBrk="1" latinLnBrk="0" hangingPunct="1">
        <a:spcBef>
          <a:spcPct val="20000"/>
        </a:spcBef>
        <a:buFont typeface="Arial"/>
        <a:buChar char="–"/>
        <a:defRPr sz="2000" b="0" i="0" kern="1200">
          <a:solidFill>
            <a:schemeClr val="bg1"/>
          </a:solidFill>
          <a:latin typeface="Arial" charset="0"/>
          <a:ea typeface="Arial" charset="0"/>
          <a:cs typeface="Arial" charset="0"/>
        </a:defRPr>
      </a:lvl4pPr>
      <a:lvl5pPr marL="803255" indent="-173034" algn="l" defTabSz="457189" rtl="0" eaLnBrk="1" latinLnBrk="0" hangingPunct="1">
        <a:spcBef>
          <a:spcPct val="20000"/>
        </a:spcBef>
        <a:buFont typeface="Arial"/>
        <a:buChar char="»"/>
        <a:defRPr sz="2000" b="0" i="0" kern="1200">
          <a:solidFill>
            <a:schemeClr val="bg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noreldin@us.ibm.com" TargetMode="External"/><Relationship Id="rId2" Type="http://schemas.openxmlformats.org/officeDocument/2006/relationships/hyperlink" Target="https://apps.na.collabserv.com/wikis/home?lang=en-us#!/wiki/W3499f25578b8_49c5_aa16_52a9bb327e1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microsoft.com/office/2007/relationships/hdphoto" Target="../media/hdphoto2.wdp"/><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hyperlink" Target="mailto:micromedex@us.ibm.com"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www.nejm.org/doi/full/10.1056/NEJMsa022615#t=abstract" TargetMode="External"/><Relationship Id="rId7"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hyperlink" Target="https://www-03.ibm.com/press/us/en/photo/46588.w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4DBDE34-E9B5-E04F-B662-69720E4BCB53}" type="slidenum">
              <a:rPr lang="en-US" smtClean="0"/>
              <a:pPr/>
              <a:t>1</a:t>
            </a:fld>
            <a:endParaRPr lang="en-US" dirty="0"/>
          </a:p>
        </p:txBody>
      </p:sp>
      <p:sp>
        <p:nvSpPr>
          <p:cNvPr id="5" name="Footer Placeholder 4"/>
          <p:cNvSpPr>
            <a:spLocks noGrp="1"/>
          </p:cNvSpPr>
          <p:nvPr>
            <p:ph type="ftr" sz="quarter" idx="3"/>
          </p:nvPr>
        </p:nvSpPr>
        <p:spPr>
          <a:xfrm>
            <a:off x="342170" y="4748784"/>
            <a:ext cx="2895600" cy="201168"/>
          </a:xfrm>
        </p:spPr>
        <p:txBody>
          <a:bodyPr/>
          <a:lstStyle/>
          <a:p>
            <a:r>
              <a:rPr lang="en-US" dirty="0">
                <a:latin typeface="IBM Plex Sans Regular" charset="0"/>
                <a:ea typeface="IBM Plex Sans Regular" charset="0"/>
                <a:cs typeface="IBM Plex Sans Regular" charset="0"/>
              </a:rPr>
              <a:t>Watson Health © IBM Corporation 2018</a:t>
            </a:r>
          </a:p>
        </p:txBody>
      </p:sp>
      <p:sp>
        <p:nvSpPr>
          <p:cNvPr id="6" name="TextBox 5"/>
          <p:cNvSpPr txBox="1"/>
          <p:nvPr/>
        </p:nvSpPr>
        <p:spPr>
          <a:xfrm>
            <a:off x="238213" y="1388092"/>
            <a:ext cx="6736328" cy="1523494"/>
          </a:xfrm>
          <a:prstGeom prst="rect">
            <a:avLst/>
          </a:prstGeom>
          <a:noFill/>
        </p:spPr>
        <p:txBody>
          <a:bodyPr wrap="square" lIns="0" tIns="0" rIns="0" bIns="0" rtlCol="0">
            <a:spAutoFit/>
          </a:bodyPr>
          <a:lstStyle/>
          <a:p>
            <a:pPr marL="228600" indent="-228600">
              <a:buFont typeface="+mj-lt"/>
              <a:buAutoNum type="arabicPeriod"/>
            </a:pPr>
            <a:r>
              <a:rPr lang="en-US" sz="900" dirty="0">
                <a:latin typeface="IBM Plex Sans Regular" charset="0"/>
                <a:ea typeface="IBM Plex Sans Regular" charset="0"/>
                <a:cs typeface="IBM Plex Sans Regular" charset="0"/>
              </a:rPr>
              <a:t>Review your modified material(s) with the appropriate Claims Coordinator for a) the truth and accuracy of all claims, b) whether the substantiation provided is sufficient to support each claim [If you used already-approved claims from the WH Fact Library, this step is not required], and c) alignment with Watson Health brand guidelines. </a:t>
            </a:r>
          </a:p>
          <a:p>
            <a:pPr marL="228600" indent="-228600">
              <a:buFont typeface="+mj-lt"/>
              <a:buAutoNum type="arabicPeriod"/>
            </a:pPr>
            <a:endParaRPr lang="en-US" sz="900" dirty="0">
              <a:latin typeface="IBM Plex Sans Regular" charset="0"/>
              <a:ea typeface="IBM Plex Sans Regular" charset="0"/>
              <a:cs typeface="IBM Plex Sans Regular" charset="0"/>
            </a:endParaRPr>
          </a:p>
          <a:p>
            <a:pPr marL="228600" indent="-228600">
              <a:buFont typeface="+mj-lt"/>
              <a:buAutoNum type="arabicPeriod"/>
            </a:pPr>
            <a:r>
              <a:rPr lang="en-US" sz="900" dirty="0">
                <a:latin typeface="IBM Plex Sans Regular" charset="0"/>
                <a:ea typeface="IBM Plex Sans Regular" charset="0"/>
                <a:cs typeface="IBM Plex Sans Regular" charset="0"/>
              </a:rPr>
              <a:t>Following above, you and your Coordinator will submit the </a:t>
            </a:r>
            <a:r>
              <a:rPr lang="en-US" sz="900" u="sng" dirty="0">
                <a:latin typeface="IBM Plex Sans Regular" charset="0"/>
                <a:ea typeface="IBM Plex Sans Regular" charset="0"/>
                <a:cs typeface="IBM Plex Sans Regular" charset="0"/>
              </a:rPr>
              <a:t>Watson Health Claims Coordinator Certification Form</a:t>
            </a:r>
            <a:r>
              <a:rPr lang="en-US" sz="900" dirty="0">
                <a:latin typeface="IBM Plex Sans Regular" charset="0"/>
                <a:ea typeface="IBM Plex Sans Regular" charset="0"/>
                <a:cs typeface="IBM Plex Sans Regular" charset="0"/>
              </a:rPr>
              <a:t> </a:t>
            </a:r>
            <a:r>
              <a:rPr lang="en-US" sz="900" dirty="0">
                <a:solidFill>
                  <a:srgbClr val="FF0000"/>
                </a:solidFill>
                <a:latin typeface="IBM Plex Sans Regular" charset="0"/>
                <a:ea typeface="IBM Plex Sans Regular" charset="0"/>
                <a:cs typeface="IBM Plex Sans Regular" charset="0"/>
              </a:rPr>
              <a:t>&lt;URL&gt;</a:t>
            </a:r>
            <a:r>
              <a:rPr lang="en-US" sz="900" dirty="0">
                <a:latin typeface="IBM Plex Sans Regular" charset="0"/>
                <a:ea typeface="IBM Plex Sans Regular" charset="0"/>
                <a:cs typeface="IBM Plex Sans Regular" charset="0"/>
              </a:rPr>
              <a:t> with your material(s) to the </a:t>
            </a:r>
            <a:r>
              <a:rPr lang="en-US" sz="900" dirty="0">
                <a:latin typeface="IBM Plex Sans Regular" charset="0"/>
                <a:ea typeface="IBM Plex Sans Regular" charset="0"/>
                <a:cs typeface="IBM Plex Sans Regular" charset="0"/>
                <a:hlinkClick r:id="rId2"/>
              </a:rPr>
              <a:t>Watson Health QMS Marketing &amp; Communications Legal Community </a:t>
            </a:r>
            <a:r>
              <a:rPr lang="en-US" sz="900" dirty="0">
                <a:latin typeface="IBM Plex Sans Regular" charset="0"/>
                <a:ea typeface="IBM Plex Sans Regular" charset="0"/>
                <a:cs typeface="IBM Plex Sans Regular" charset="0"/>
              </a:rPr>
              <a:t>(“WH QMS Community”)The review teams (Marketing &amp; Communications Legal, and QMS if applicable) will return consolidated, reconciled legal comments for you to review and address. </a:t>
            </a:r>
          </a:p>
          <a:p>
            <a:pPr marL="228600" indent="-228600">
              <a:buFont typeface="+mj-lt"/>
              <a:buAutoNum type="arabicPeriod"/>
            </a:pPr>
            <a:endParaRPr lang="en-US" sz="900" dirty="0">
              <a:latin typeface="IBM Plex Sans Regular" charset="0"/>
              <a:ea typeface="IBM Plex Sans Regular" charset="0"/>
              <a:cs typeface="IBM Plex Sans Regular" charset="0"/>
            </a:endParaRPr>
          </a:p>
          <a:p>
            <a:pPr marL="228600" indent="-228600">
              <a:buFont typeface="+mj-lt"/>
              <a:buAutoNum type="arabicPeriod"/>
            </a:pPr>
            <a:r>
              <a:rPr lang="en-US" sz="900" dirty="0">
                <a:latin typeface="IBM Plex Sans Regular" charset="0"/>
                <a:ea typeface="IBM Plex Sans Regular" charset="0"/>
                <a:cs typeface="IBM Plex Sans Regular" charset="0"/>
              </a:rPr>
              <a:t>After updating your material(s) in accordance with the feedback provided, resubmit it to your original entry in the WH QMS Community to obtain final approval of your material(s) .</a:t>
            </a:r>
          </a:p>
        </p:txBody>
      </p:sp>
      <p:sp>
        <p:nvSpPr>
          <p:cNvPr id="7" name="TextBox 6"/>
          <p:cNvSpPr txBox="1"/>
          <p:nvPr/>
        </p:nvSpPr>
        <p:spPr>
          <a:xfrm>
            <a:off x="3551275" y="2945039"/>
            <a:ext cx="5241662" cy="1061829"/>
          </a:xfrm>
          <a:prstGeom prst="rect">
            <a:avLst/>
          </a:prstGeom>
          <a:noFill/>
        </p:spPr>
        <p:txBody>
          <a:bodyPr wrap="square" rtlCol="0">
            <a:spAutoFit/>
          </a:bodyPr>
          <a:lstStyle/>
          <a:p>
            <a:r>
              <a:rPr lang="en-US" sz="900" dirty="0">
                <a:latin typeface="IBM Plex Sans Regular" charset="0"/>
                <a:ea typeface="IBM Plex Sans Regular" charset="0"/>
                <a:cs typeface="IBM Plex Sans Regular" charset="0"/>
              </a:rPr>
              <a:t>Visit the WH QMS Community for more on: </a:t>
            </a:r>
          </a:p>
          <a:p>
            <a:pPr marL="171450" indent="-171450">
              <a:buFont typeface="Arial" panose="020B0604020202020204" pitchFamily="34" charset="0"/>
              <a:buChar char="•"/>
            </a:pPr>
            <a:r>
              <a:rPr lang="en-US" sz="900" dirty="0">
                <a:latin typeface="IBM Plex Sans Regular" charset="0"/>
                <a:ea typeface="IBM Plex Sans Regular" charset="0"/>
                <a:cs typeface="IBM Plex Sans Regular" charset="0"/>
              </a:rPr>
              <a:t>The review process</a:t>
            </a:r>
          </a:p>
          <a:p>
            <a:pPr marL="171450" indent="-171450">
              <a:buFont typeface="Arial" panose="020B0604020202020204" pitchFamily="34" charset="0"/>
              <a:buChar char="•"/>
            </a:pPr>
            <a:r>
              <a:rPr lang="en-US" sz="900" dirty="0">
                <a:latin typeface="IBM Plex Sans Regular" charset="0"/>
                <a:ea typeface="IBM Plex Sans Regular" charset="0"/>
                <a:cs typeface="IBM Plex Sans Regular" charset="0"/>
              </a:rPr>
              <a:t>Types of material and content requiring review</a:t>
            </a:r>
          </a:p>
          <a:p>
            <a:pPr marL="171450" indent="-171450">
              <a:buFont typeface="Arial" panose="020B0604020202020204" pitchFamily="34" charset="0"/>
              <a:buChar char="•"/>
            </a:pPr>
            <a:r>
              <a:rPr lang="en-US" sz="900" dirty="0">
                <a:latin typeface="IBM Plex Sans Regular" charset="0"/>
                <a:ea typeface="IBM Plex Sans Regular" charset="0"/>
                <a:cs typeface="IBM Plex Sans Regular" charset="0"/>
              </a:rPr>
              <a:t>The WH Claims Coordinator Certification Form</a:t>
            </a:r>
          </a:p>
          <a:p>
            <a:pPr marL="171450" indent="-171450">
              <a:buFont typeface="Arial" panose="020B0604020202020204" pitchFamily="34" charset="0"/>
              <a:buChar char="•"/>
            </a:pPr>
            <a:r>
              <a:rPr lang="en-US" sz="900" dirty="0">
                <a:latin typeface="IBM Plex Sans Regular" charset="0"/>
                <a:ea typeface="IBM Plex Sans Regular" charset="0"/>
                <a:cs typeface="IBM Plex Sans Regular" charset="0"/>
              </a:rPr>
              <a:t>The libraries of pre-approved facts, and photography permitted for use</a:t>
            </a:r>
          </a:p>
          <a:p>
            <a:pPr marL="171450" indent="-171450">
              <a:buFont typeface="Arial" panose="020B0604020202020204" pitchFamily="34" charset="0"/>
              <a:buChar char="•"/>
            </a:pPr>
            <a:r>
              <a:rPr lang="en-US" sz="900" dirty="0">
                <a:latin typeface="IBM Plex Sans Regular" charset="0"/>
                <a:ea typeface="IBM Plex Sans Regular" charset="0"/>
                <a:cs typeface="IBM Plex Sans Regular" charset="0"/>
              </a:rPr>
              <a:t>List of Legal Contacts</a:t>
            </a:r>
          </a:p>
          <a:p>
            <a:endParaRPr lang="en-US" sz="900" dirty="0">
              <a:latin typeface="IBM Plex Sans Regular" charset="0"/>
              <a:ea typeface="IBM Plex Sans Regular" charset="0"/>
              <a:cs typeface="IBM Plex Sans Regular" charset="0"/>
            </a:endParaRPr>
          </a:p>
        </p:txBody>
      </p:sp>
      <p:sp>
        <p:nvSpPr>
          <p:cNvPr id="8" name="TextBox 7"/>
          <p:cNvSpPr txBox="1"/>
          <p:nvPr/>
        </p:nvSpPr>
        <p:spPr>
          <a:xfrm>
            <a:off x="3551275" y="4014126"/>
            <a:ext cx="5424315" cy="684803"/>
          </a:xfrm>
          <a:prstGeom prst="rect">
            <a:avLst/>
          </a:prstGeom>
          <a:noFill/>
        </p:spPr>
        <p:txBody>
          <a:bodyPr wrap="square" rtlCol="0">
            <a:spAutoFit/>
          </a:bodyPr>
          <a:lstStyle/>
          <a:p>
            <a:pPr>
              <a:spcAft>
                <a:spcPts val="300"/>
              </a:spcAft>
            </a:pPr>
            <a:r>
              <a:rPr lang="en-US" sz="900" dirty="0">
                <a:latin typeface="IBM Plex Sans Regular" charset="0"/>
                <a:ea typeface="IBM Plex Sans Regular" charset="0"/>
                <a:cs typeface="IBM Plex Sans Regular" charset="0"/>
              </a:rPr>
              <a:t>Thank you for your compliance and dedication to the success of our business! </a:t>
            </a:r>
          </a:p>
          <a:p>
            <a:pPr>
              <a:spcAft>
                <a:spcPts val="300"/>
              </a:spcAft>
            </a:pPr>
            <a:r>
              <a:rPr lang="en-US" sz="900" dirty="0">
                <a:latin typeface="IBM Plex Sans Regular" charset="0"/>
                <a:ea typeface="IBM Plex Sans Regular" charset="0"/>
                <a:cs typeface="IBM Plex Sans Regular" charset="0"/>
              </a:rPr>
              <a:t>Nadine </a:t>
            </a:r>
            <a:r>
              <a:rPr lang="en-US" sz="900" dirty="0" err="1">
                <a:latin typeface="IBM Plex Sans Regular" charset="0"/>
                <a:ea typeface="IBM Plex Sans Regular" charset="0"/>
                <a:cs typeface="IBM Plex Sans Regular" charset="0"/>
              </a:rPr>
              <a:t>Noreldin</a:t>
            </a:r>
            <a:r>
              <a:rPr lang="en-US" sz="900" dirty="0">
                <a:latin typeface="IBM Plex Sans Regular" charset="0"/>
                <a:ea typeface="IBM Plex Sans Regular" charset="0"/>
                <a:cs typeface="IBM Plex Sans Regular" charset="0"/>
              </a:rPr>
              <a:t>, Esq. </a:t>
            </a:r>
            <a:br>
              <a:rPr lang="en-US" sz="900" dirty="0">
                <a:latin typeface="IBM Plex Sans Regular" charset="0"/>
                <a:ea typeface="IBM Plex Sans Regular" charset="0"/>
                <a:cs typeface="IBM Plex Sans Regular" charset="0"/>
              </a:rPr>
            </a:br>
            <a:r>
              <a:rPr lang="en-US" sz="900" dirty="0">
                <a:latin typeface="IBM Plex Sans Regular" charset="0"/>
                <a:ea typeface="IBM Plex Sans Regular" charset="0"/>
                <a:cs typeface="IBM Plex Sans Regular" charset="0"/>
              </a:rPr>
              <a:t>Marketing Operations &amp; Compliance Leader</a:t>
            </a:r>
            <a:br>
              <a:rPr lang="en-US" sz="900" dirty="0">
                <a:latin typeface="IBM Plex Sans Regular" charset="0"/>
                <a:ea typeface="IBM Plex Sans Regular" charset="0"/>
                <a:cs typeface="IBM Plex Sans Regular" charset="0"/>
              </a:rPr>
            </a:br>
            <a:r>
              <a:rPr lang="en-US" sz="900" dirty="0">
                <a:latin typeface="IBM Plex Sans Regular" charset="0"/>
                <a:ea typeface="IBM Plex Sans Regular" charset="0"/>
                <a:cs typeface="IBM Plex Sans Regular" charset="0"/>
                <a:hlinkClick r:id="rId3"/>
              </a:rPr>
              <a:t>nnoreldin@us.ibm.com</a:t>
            </a:r>
            <a:r>
              <a:rPr lang="en-US" sz="900" dirty="0">
                <a:latin typeface="IBM Plex Sans Regular" charset="0"/>
                <a:ea typeface="IBM Plex Sans Regular" charset="0"/>
                <a:cs typeface="IBM Plex Sans Regular" charset="0"/>
              </a:rPr>
              <a:t> | 508-545-4578</a:t>
            </a:r>
          </a:p>
        </p:txBody>
      </p:sp>
      <p:sp>
        <p:nvSpPr>
          <p:cNvPr id="10" name="Title 3"/>
          <p:cNvSpPr txBox="1">
            <a:spLocks/>
          </p:cNvSpPr>
          <p:nvPr/>
        </p:nvSpPr>
        <p:spPr>
          <a:xfrm>
            <a:off x="0" y="-1"/>
            <a:ext cx="9144000" cy="1277258"/>
          </a:xfrm>
          <a:prstGeom prst="rect">
            <a:avLst/>
          </a:prstGeom>
          <a:solidFill>
            <a:srgbClr val="FF0000"/>
          </a:solidFill>
        </p:spPr>
        <p:txBody>
          <a:bodyPr vert="horz" lIns="182880" tIns="45720" rIns="0" bIns="0" rtlCol="0" anchor="t" anchorCtr="0">
            <a:noAutofit/>
          </a:bodyPr>
          <a:lstStyle>
            <a:lvl1pPr algn="l" defTabSz="457200" rtl="0" eaLnBrk="1" latinLnBrk="0" hangingPunct="1">
              <a:lnSpc>
                <a:spcPct val="100000"/>
              </a:lnSpc>
              <a:spcBef>
                <a:spcPct val="0"/>
              </a:spcBef>
              <a:buNone/>
              <a:defRPr sz="2000" b="0" i="0" kern="1200">
                <a:solidFill>
                  <a:srgbClr val="000000"/>
                </a:solidFill>
                <a:latin typeface="Arial" charset="0"/>
                <a:ea typeface="Arial" charset="0"/>
                <a:cs typeface="Arial" charset="0"/>
              </a:defRPr>
            </a:lvl1pPr>
          </a:lstStyle>
          <a:p>
            <a:r>
              <a:rPr lang="en-US" b="1" dirty="0">
                <a:solidFill>
                  <a:srgbClr val="FFFFFF"/>
                </a:solidFill>
                <a:latin typeface="+mj-lt"/>
              </a:rPr>
              <a:t>Remove this slide prior to presentation externally</a:t>
            </a:r>
          </a:p>
          <a:p>
            <a:r>
              <a:rPr lang="en-US" b="1" dirty="0">
                <a:solidFill>
                  <a:srgbClr val="FFFFFF"/>
                </a:solidFill>
                <a:latin typeface="+mj-lt"/>
              </a:rPr>
              <a:t>Required Regulatory Reviews -</a:t>
            </a:r>
            <a:r>
              <a:rPr lang="en-US" dirty="0">
                <a:solidFill>
                  <a:srgbClr val="FFFFFF"/>
                </a:solidFill>
                <a:latin typeface="+mj-lt"/>
              </a:rPr>
              <a:t>Approvals are needed if you choose to modify this promotional material</a:t>
            </a:r>
          </a:p>
        </p:txBody>
      </p:sp>
    </p:spTree>
    <p:extLst>
      <p:ext uri="{BB962C8B-B14F-4D97-AF65-F5344CB8AC3E}">
        <p14:creationId xmlns:p14="http://schemas.microsoft.com/office/powerpoint/2010/main" val="55630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1374B8-2EE3-1641-9089-5150A27ACFB0}"/>
              </a:ext>
            </a:extLst>
          </p:cNvPr>
          <p:cNvSpPr>
            <a:spLocks noGrp="1"/>
          </p:cNvSpPr>
          <p:nvPr>
            <p:ph type="sldNum" sz="quarter" idx="4"/>
          </p:nvPr>
        </p:nvSpPr>
        <p:spPr/>
        <p:txBody>
          <a:bodyPr/>
          <a:lstStyle/>
          <a:p>
            <a:fld id="{E4DBDE34-E9B5-E04F-B662-69720E4BCB53}" type="slidenum">
              <a:rPr lang="en-US" smtClean="0"/>
              <a:pPr/>
              <a:t>10</a:t>
            </a:fld>
            <a:endParaRPr lang="en-US" dirty="0"/>
          </a:p>
        </p:txBody>
      </p:sp>
      <p:sp>
        <p:nvSpPr>
          <p:cNvPr id="5" name="Title 4">
            <a:extLst>
              <a:ext uri="{FF2B5EF4-FFF2-40B4-BE49-F238E27FC236}">
                <a16:creationId xmlns:a16="http://schemas.microsoft.com/office/drawing/2014/main" id="{2A9F2486-D798-E244-8FBF-8434037C0CCA}"/>
              </a:ext>
            </a:extLst>
          </p:cNvPr>
          <p:cNvSpPr txBox="1">
            <a:spLocks/>
          </p:cNvSpPr>
          <p:nvPr/>
        </p:nvSpPr>
        <p:spPr>
          <a:xfrm>
            <a:off x="228600" y="173736"/>
            <a:ext cx="4474777" cy="492385"/>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tx1"/>
                </a:solidFill>
              </a:rPr>
              <a:t>Offerings, core solutions</a:t>
            </a:r>
          </a:p>
        </p:txBody>
      </p:sp>
      <p:sp>
        <p:nvSpPr>
          <p:cNvPr id="6" name="Oval 5">
            <a:extLst>
              <a:ext uri="{FF2B5EF4-FFF2-40B4-BE49-F238E27FC236}">
                <a16:creationId xmlns:a16="http://schemas.microsoft.com/office/drawing/2014/main" id="{95C309A6-CC1D-1D40-AE4D-126E9B834F21}"/>
              </a:ext>
            </a:extLst>
          </p:cNvPr>
          <p:cNvSpPr/>
          <p:nvPr/>
        </p:nvSpPr>
        <p:spPr>
          <a:xfrm>
            <a:off x="844145" y="1338313"/>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9718A045-41A2-EB48-84F5-11A5BD098A79}"/>
              </a:ext>
            </a:extLst>
          </p:cNvPr>
          <p:cNvSpPr/>
          <p:nvPr/>
        </p:nvSpPr>
        <p:spPr>
          <a:xfrm>
            <a:off x="1732050" y="1454908"/>
            <a:ext cx="2706190" cy="462563"/>
          </a:xfrm>
          <a:prstGeom prst="rect">
            <a:avLst/>
          </a:prstGeom>
        </p:spPr>
        <p:txBody>
          <a:bodyPr wrap="none">
            <a:spAutoFit/>
          </a:bodyPr>
          <a:lstStyle/>
          <a:p>
            <a:pPr lvl="0">
              <a:lnSpc>
                <a:spcPct val="150000"/>
              </a:lnSpc>
              <a:defRPr/>
            </a:pPr>
            <a:r>
              <a:rPr lang="en-US" dirty="0">
                <a:solidFill>
                  <a:srgbClr val="000000"/>
                </a:solidFill>
                <a:latin typeface="IBM Plex Sans Regular"/>
              </a:rPr>
              <a:t>Toxicology Management</a:t>
            </a:r>
          </a:p>
        </p:txBody>
      </p:sp>
      <p:pic>
        <p:nvPicPr>
          <p:cNvPr id="8" name="Picture 7">
            <a:extLst>
              <a:ext uri="{FF2B5EF4-FFF2-40B4-BE49-F238E27FC236}">
                <a16:creationId xmlns:a16="http://schemas.microsoft.com/office/drawing/2014/main" id="{D7D51261-59CF-8A45-9841-39FEB4C47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60" y="1534528"/>
            <a:ext cx="419100" cy="342900"/>
          </a:xfrm>
          <a:prstGeom prst="rect">
            <a:avLst/>
          </a:prstGeom>
        </p:spPr>
      </p:pic>
      <p:sp>
        <p:nvSpPr>
          <p:cNvPr id="9" name="TextBox 8">
            <a:extLst>
              <a:ext uri="{FF2B5EF4-FFF2-40B4-BE49-F238E27FC236}">
                <a16:creationId xmlns:a16="http://schemas.microsoft.com/office/drawing/2014/main" id="{F258B898-7C52-4F43-BEBE-D83E600A1BA8}"/>
              </a:ext>
            </a:extLst>
          </p:cNvPr>
          <p:cNvSpPr txBox="1"/>
          <p:nvPr/>
        </p:nvSpPr>
        <p:spPr>
          <a:xfrm>
            <a:off x="1750512" y="2073643"/>
            <a:ext cx="6650967" cy="1569660"/>
          </a:xfrm>
          <a:prstGeom prst="rect">
            <a:avLst/>
          </a:prstGeom>
          <a:noFill/>
        </p:spPr>
        <p:txBody>
          <a:bodyPr wrap="square" rtlCol="0">
            <a:spAutoFit/>
          </a:bodyPr>
          <a:lstStyle/>
          <a:p>
            <a:r>
              <a:rPr lang="en-US" sz="1600" dirty="0">
                <a:latin typeface="IBM Plex Sans" panose="020B0503050203000203" pitchFamily="34" charset="77"/>
              </a:rPr>
              <a:t>– Drug Overdose and toxicity</a:t>
            </a:r>
            <a:br>
              <a:rPr lang="en-US" sz="1600" dirty="0">
                <a:latin typeface="IBM Plex Sans" panose="020B0503050203000203" pitchFamily="34" charset="77"/>
              </a:rPr>
            </a:br>
            <a:r>
              <a:rPr lang="en-US" sz="1600" dirty="0">
                <a:latin typeface="IBM Plex Sans" panose="020B0503050203000203" pitchFamily="34" charset="77"/>
              </a:rPr>
              <a:t>– Comprehensive management for household   </a:t>
            </a:r>
          </a:p>
          <a:p>
            <a:r>
              <a:rPr lang="en-US" sz="1600" dirty="0">
                <a:latin typeface="IBM Plex Sans" panose="020B0503050203000203" pitchFamily="34" charset="77"/>
              </a:rPr>
              <a:t>    products, plants and chemicals</a:t>
            </a:r>
            <a:br>
              <a:rPr lang="en-US" sz="1600" dirty="0">
                <a:latin typeface="IBM Plex Sans" panose="020B0503050203000203" pitchFamily="34" charset="77"/>
              </a:rPr>
            </a:br>
            <a:r>
              <a:rPr lang="en-US" sz="1600" dirty="0">
                <a:latin typeface="IBM Plex Sans" panose="020B0503050203000203" pitchFamily="34" charset="77"/>
              </a:rPr>
              <a:t>– Data on reproductive risks</a:t>
            </a:r>
            <a:br>
              <a:rPr lang="en-US" sz="1600" dirty="0">
                <a:latin typeface="IBM Plex Sans" panose="020B0503050203000203" pitchFamily="34" charset="77"/>
              </a:rPr>
            </a:br>
            <a:r>
              <a:rPr lang="en-US" sz="1600" dirty="0">
                <a:latin typeface="IBM Plex Sans" panose="020B0503050203000203" pitchFamily="34" charset="77"/>
              </a:rPr>
              <a:t>– Database for management of chemicals and      </a:t>
            </a:r>
          </a:p>
          <a:p>
            <a:r>
              <a:rPr lang="en-US" sz="1600" dirty="0">
                <a:latin typeface="IBM Plex Sans" panose="020B0503050203000203" pitchFamily="34" charset="77"/>
              </a:rPr>
              <a:t>    hazardous spills</a:t>
            </a:r>
          </a:p>
        </p:txBody>
      </p:sp>
      <p:sp>
        <p:nvSpPr>
          <p:cNvPr id="11" name="Footer Placeholder 2">
            <a:extLst>
              <a:ext uri="{FF2B5EF4-FFF2-40B4-BE49-F238E27FC236}">
                <a16:creationId xmlns:a16="http://schemas.microsoft.com/office/drawing/2014/main" id="{1D527A76-0BB3-4718-ABE9-EC8867235AC4}"/>
              </a:ext>
            </a:extLst>
          </p:cNvPr>
          <p:cNvSpPr>
            <a:spLocks noGrp="1"/>
          </p:cNvSpPr>
          <p:nvPr>
            <p:ph type="ftr" sz="quarter" idx="3"/>
          </p:nvPr>
        </p:nvSpPr>
        <p:spPr>
          <a:xfrm>
            <a:off x="570772" y="4791648"/>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211185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1374B8-2EE3-1641-9089-5150A27ACFB0}"/>
              </a:ext>
            </a:extLst>
          </p:cNvPr>
          <p:cNvSpPr>
            <a:spLocks noGrp="1"/>
          </p:cNvSpPr>
          <p:nvPr>
            <p:ph type="sldNum" sz="quarter" idx="4"/>
          </p:nvPr>
        </p:nvSpPr>
        <p:spPr/>
        <p:txBody>
          <a:bodyPr/>
          <a:lstStyle/>
          <a:p>
            <a:fld id="{E4DBDE34-E9B5-E04F-B662-69720E4BCB53}" type="slidenum">
              <a:rPr lang="en-US" smtClean="0"/>
              <a:pPr/>
              <a:t>11</a:t>
            </a:fld>
            <a:endParaRPr lang="en-US" dirty="0"/>
          </a:p>
        </p:txBody>
      </p:sp>
      <p:sp>
        <p:nvSpPr>
          <p:cNvPr id="5" name="Title 4">
            <a:extLst>
              <a:ext uri="{FF2B5EF4-FFF2-40B4-BE49-F238E27FC236}">
                <a16:creationId xmlns:a16="http://schemas.microsoft.com/office/drawing/2014/main" id="{F7B7D9CE-A82E-CD45-9655-406E9D923006}"/>
              </a:ext>
            </a:extLst>
          </p:cNvPr>
          <p:cNvSpPr txBox="1">
            <a:spLocks/>
          </p:cNvSpPr>
          <p:nvPr/>
        </p:nvSpPr>
        <p:spPr>
          <a:xfrm>
            <a:off x="228600" y="173736"/>
            <a:ext cx="4474777" cy="492385"/>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tx1"/>
                </a:solidFill>
              </a:rPr>
              <a:t>Offerings, core solutions</a:t>
            </a:r>
          </a:p>
        </p:txBody>
      </p:sp>
      <p:sp>
        <p:nvSpPr>
          <p:cNvPr id="6" name="Oval 5">
            <a:extLst>
              <a:ext uri="{FF2B5EF4-FFF2-40B4-BE49-F238E27FC236}">
                <a16:creationId xmlns:a16="http://schemas.microsoft.com/office/drawing/2014/main" id="{DF700380-31E5-E249-8B3A-422C44BFA2E3}"/>
              </a:ext>
            </a:extLst>
          </p:cNvPr>
          <p:cNvSpPr/>
          <p:nvPr/>
        </p:nvSpPr>
        <p:spPr>
          <a:xfrm>
            <a:off x="844145" y="1338313"/>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676D42BC-072F-0E4F-A62D-6D87F09C6EE4}"/>
              </a:ext>
            </a:extLst>
          </p:cNvPr>
          <p:cNvSpPr/>
          <p:nvPr/>
        </p:nvSpPr>
        <p:spPr>
          <a:xfrm>
            <a:off x="1732050" y="1454908"/>
            <a:ext cx="2409634" cy="462563"/>
          </a:xfrm>
          <a:prstGeom prst="rect">
            <a:avLst/>
          </a:prstGeom>
        </p:spPr>
        <p:txBody>
          <a:bodyPr wrap="none">
            <a:spAutoFit/>
          </a:bodyPr>
          <a:lstStyle/>
          <a:p>
            <a:pPr lvl="0">
              <a:lnSpc>
                <a:spcPct val="150000"/>
              </a:lnSpc>
              <a:defRPr/>
            </a:pPr>
            <a:r>
              <a:rPr lang="en-US" dirty="0">
                <a:solidFill>
                  <a:srgbClr val="000000"/>
                </a:solidFill>
                <a:latin typeface="IBM Plex Sans Regular"/>
              </a:rPr>
              <a:t>Disease Management</a:t>
            </a:r>
          </a:p>
        </p:txBody>
      </p:sp>
      <p:pic>
        <p:nvPicPr>
          <p:cNvPr id="8" name="Picture 7">
            <a:extLst>
              <a:ext uri="{FF2B5EF4-FFF2-40B4-BE49-F238E27FC236}">
                <a16:creationId xmlns:a16="http://schemas.microsoft.com/office/drawing/2014/main" id="{A7535842-ADCE-5B48-A5F9-928115A5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60" y="1454908"/>
            <a:ext cx="419100" cy="449036"/>
          </a:xfrm>
          <a:prstGeom prst="rect">
            <a:avLst/>
          </a:prstGeom>
        </p:spPr>
      </p:pic>
      <p:sp>
        <p:nvSpPr>
          <p:cNvPr id="9" name="TextBox 8">
            <a:extLst>
              <a:ext uri="{FF2B5EF4-FFF2-40B4-BE49-F238E27FC236}">
                <a16:creationId xmlns:a16="http://schemas.microsoft.com/office/drawing/2014/main" id="{E8028AE3-D271-454D-B9A3-FC353166B068}"/>
              </a:ext>
            </a:extLst>
          </p:cNvPr>
          <p:cNvSpPr txBox="1"/>
          <p:nvPr/>
        </p:nvSpPr>
        <p:spPr>
          <a:xfrm>
            <a:off x="1750513" y="2073643"/>
            <a:ext cx="3850188" cy="1569660"/>
          </a:xfrm>
          <a:prstGeom prst="rect">
            <a:avLst/>
          </a:prstGeom>
          <a:noFill/>
        </p:spPr>
        <p:txBody>
          <a:bodyPr wrap="square" rtlCol="0">
            <a:spAutoFit/>
          </a:bodyPr>
          <a:lstStyle/>
          <a:p>
            <a:r>
              <a:rPr lang="en-US" sz="1600" dirty="0">
                <a:latin typeface="IBM Plex Sans" panose="020B0503050203000203" pitchFamily="34" charset="77"/>
              </a:rPr>
              <a:t>– Acute and chronic disease info</a:t>
            </a:r>
            <a:br>
              <a:rPr lang="en-US" sz="1600" dirty="0">
                <a:latin typeface="IBM Plex Sans" panose="020B0503050203000203" pitchFamily="34" charset="77"/>
              </a:rPr>
            </a:br>
            <a:r>
              <a:rPr lang="en-US" sz="1600" dirty="0">
                <a:latin typeface="IBM Plex Sans" panose="020B0503050203000203" pitchFamily="34" charset="77"/>
              </a:rPr>
              <a:t>– Emergency and general medicine</a:t>
            </a:r>
            <a:br>
              <a:rPr lang="en-US" sz="1600" dirty="0">
                <a:latin typeface="IBM Plex Sans" panose="020B0503050203000203" pitchFamily="34" charset="77"/>
              </a:rPr>
            </a:br>
            <a:r>
              <a:rPr lang="en-US" sz="1600" dirty="0">
                <a:latin typeface="IBM Plex Sans" panose="020B0503050203000203" pitchFamily="34" charset="77"/>
              </a:rPr>
              <a:t>– Procedure and treatment info</a:t>
            </a:r>
            <a:br>
              <a:rPr lang="en-US" sz="1600" dirty="0">
                <a:latin typeface="IBM Plex Sans" panose="020B0503050203000203" pitchFamily="34" charset="77"/>
              </a:rPr>
            </a:br>
            <a:r>
              <a:rPr lang="en-US" sz="1600" dirty="0">
                <a:latin typeface="IBM Plex Sans" panose="020B0503050203000203" pitchFamily="34" charset="77"/>
              </a:rPr>
              <a:t>– Protocol checklists, based on public,</a:t>
            </a:r>
          </a:p>
          <a:p>
            <a:r>
              <a:rPr lang="en-US" sz="1600" dirty="0">
                <a:latin typeface="IBM Plex Sans" panose="020B0503050203000203" pitchFamily="34" charset="77"/>
              </a:rPr>
              <a:t>   peer reviewed guidelines</a:t>
            </a:r>
            <a:br>
              <a:rPr lang="en-US" sz="1600" dirty="0">
                <a:latin typeface="IBM Plex Sans" panose="020B0503050203000203" pitchFamily="34" charset="77"/>
              </a:rPr>
            </a:br>
            <a:r>
              <a:rPr lang="en-US" sz="1600" dirty="0">
                <a:latin typeface="IBM Plex Sans" panose="020B0503050203000203" pitchFamily="34" charset="77"/>
              </a:rPr>
              <a:t>– Lab recommendations</a:t>
            </a:r>
          </a:p>
        </p:txBody>
      </p:sp>
      <p:sp>
        <p:nvSpPr>
          <p:cNvPr id="10" name="Footer Placeholder 2">
            <a:extLst>
              <a:ext uri="{FF2B5EF4-FFF2-40B4-BE49-F238E27FC236}">
                <a16:creationId xmlns:a16="http://schemas.microsoft.com/office/drawing/2014/main" id="{D56C61DB-3601-4C97-B0C0-63EFB8D785AA}"/>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30322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1374B8-2EE3-1641-9089-5150A27ACFB0}"/>
              </a:ext>
            </a:extLst>
          </p:cNvPr>
          <p:cNvSpPr>
            <a:spLocks noGrp="1"/>
          </p:cNvSpPr>
          <p:nvPr>
            <p:ph type="sldNum" sz="quarter" idx="4"/>
          </p:nvPr>
        </p:nvSpPr>
        <p:spPr/>
        <p:txBody>
          <a:bodyPr/>
          <a:lstStyle/>
          <a:p>
            <a:fld id="{E4DBDE34-E9B5-E04F-B662-69720E4BCB53}" type="slidenum">
              <a:rPr lang="en-US" smtClean="0"/>
              <a:pPr/>
              <a:t>12</a:t>
            </a:fld>
            <a:endParaRPr lang="en-US" dirty="0"/>
          </a:p>
        </p:txBody>
      </p:sp>
      <p:sp>
        <p:nvSpPr>
          <p:cNvPr id="5" name="Title 4">
            <a:extLst>
              <a:ext uri="{FF2B5EF4-FFF2-40B4-BE49-F238E27FC236}">
                <a16:creationId xmlns:a16="http://schemas.microsoft.com/office/drawing/2014/main" id="{0DC682BF-F162-FB4A-975F-FA4A1FA45DE8}"/>
              </a:ext>
            </a:extLst>
          </p:cNvPr>
          <p:cNvSpPr txBox="1">
            <a:spLocks/>
          </p:cNvSpPr>
          <p:nvPr/>
        </p:nvSpPr>
        <p:spPr>
          <a:xfrm>
            <a:off x="228600" y="173736"/>
            <a:ext cx="4474777" cy="492385"/>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tx1"/>
                </a:solidFill>
              </a:rPr>
              <a:t>Offerings, core solutions</a:t>
            </a:r>
          </a:p>
        </p:txBody>
      </p:sp>
      <p:sp>
        <p:nvSpPr>
          <p:cNvPr id="6" name="Oval 5">
            <a:extLst>
              <a:ext uri="{FF2B5EF4-FFF2-40B4-BE49-F238E27FC236}">
                <a16:creationId xmlns:a16="http://schemas.microsoft.com/office/drawing/2014/main" id="{ADACCF15-89AC-AD44-869C-9F6362DD8F71}"/>
              </a:ext>
            </a:extLst>
          </p:cNvPr>
          <p:cNvSpPr/>
          <p:nvPr/>
        </p:nvSpPr>
        <p:spPr>
          <a:xfrm>
            <a:off x="844145" y="1338313"/>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990F6D2A-0231-2247-A8FF-146CB5E24194}"/>
              </a:ext>
            </a:extLst>
          </p:cNvPr>
          <p:cNvSpPr/>
          <p:nvPr/>
        </p:nvSpPr>
        <p:spPr>
          <a:xfrm>
            <a:off x="1732049" y="1454908"/>
            <a:ext cx="3678723" cy="462563"/>
          </a:xfrm>
          <a:prstGeom prst="rect">
            <a:avLst/>
          </a:prstGeom>
        </p:spPr>
        <p:txBody>
          <a:bodyPr wrap="square">
            <a:spAutoFit/>
          </a:bodyPr>
          <a:lstStyle/>
          <a:p>
            <a:pPr lvl="0">
              <a:lnSpc>
                <a:spcPct val="150000"/>
              </a:lnSpc>
              <a:defRPr/>
            </a:pPr>
            <a:r>
              <a:rPr lang="en-US" dirty="0">
                <a:solidFill>
                  <a:srgbClr val="000000"/>
                </a:solidFill>
                <a:latin typeface="IBM Plex Sans Regular"/>
              </a:rPr>
              <a:t>Patient and Consumer Education</a:t>
            </a:r>
          </a:p>
        </p:txBody>
      </p:sp>
      <p:pic>
        <p:nvPicPr>
          <p:cNvPr id="8" name="Picture 7">
            <a:extLst>
              <a:ext uri="{FF2B5EF4-FFF2-40B4-BE49-F238E27FC236}">
                <a16:creationId xmlns:a16="http://schemas.microsoft.com/office/drawing/2014/main" id="{EE71A8F3-A2DF-DF43-9E54-36CB5DA89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60" y="1496428"/>
            <a:ext cx="419100" cy="419100"/>
          </a:xfrm>
          <a:prstGeom prst="rect">
            <a:avLst/>
          </a:prstGeom>
        </p:spPr>
      </p:pic>
      <p:sp>
        <p:nvSpPr>
          <p:cNvPr id="9" name="TextBox 8">
            <a:extLst>
              <a:ext uri="{FF2B5EF4-FFF2-40B4-BE49-F238E27FC236}">
                <a16:creationId xmlns:a16="http://schemas.microsoft.com/office/drawing/2014/main" id="{4FA5EC54-3C16-7E4B-8428-55D4E1C1DF9C}"/>
              </a:ext>
            </a:extLst>
          </p:cNvPr>
          <p:cNvSpPr txBox="1"/>
          <p:nvPr/>
        </p:nvSpPr>
        <p:spPr>
          <a:xfrm>
            <a:off x="1750512" y="2073643"/>
            <a:ext cx="6424085" cy="1077218"/>
          </a:xfrm>
          <a:prstGeom prst="rect">
            <a:avLst/>
          </a:prstGeom>
          <a:noFill/>
        </p:spPr>
        <p:txBody>
          <a:bodyPr wrap="square" rtlCol="0">
            <a:spAutoFit/>
          </a:bodyPr>
          <a:lstStyle/>
          <a:p>
            <a:r>
              <a:rPr lang="en-US" sz="1600" dirty="0">
                <a:latin typeface="IBM Plex Sans" panose="020B0503050203000203" pitchFamily="34" charset="77"/>
              </a:rPr>
              <a:t>– 13,600 education titles that can be integrated into any EMR</a:t>
            </a:r>
            <a:br>
              <a:rPr lang="en-US" sz="1600" dirty="0">
                <a:latin typeface="IBM Plex Sans" panose="020B0503050203000203" pitchFamily="34" charset="77"/>
              </a:rPr>
            </a:br>
            <a:r>
              <a:rPr lang="en-US" sz="1600" dirty="0">
                <a:latin typeface="IBM Plex Sans" panose="020B0503050203000203" pitchFamily="34" charset="77"/>
              </a:rPr>
              <a:t>– 2,400 easy-to-read </a:t>
            </a:r>
            <a:r>
              <a:rPr lang="en-US" sz="1600">
                <a:latin typeface="IBM Plex Sans" panose="020B0503050203000203" pitchFamily="34" charset="77"/>
              </a:rPr>
              <a:t>medication handouts</a:t>
            </a:r>
            <a:br>
              <a:rPr lang="en-US" sz="1600" dirty="0">
                <a:latin typeface="IBM Plex Sans" panose="020B0503050203000203" pitchFamily="34" charset="77"/>
              </a:rPr>
            </a:br>
            <a:r>
              <a:rPr lang="en-US" sz="1600" dirty="0">
                <a:latin typeface="IBM Plex Sans" panose="020B0503050203000203" pitchFamily="34" charset="77"/>
              </a:rPr>
              <a:t>– 54 animations for children covering common conditions</a:t>
            </a:r>
            <a:br>
              <a:rPr lang="en-US" sz="1600" dirty="0">
                <a:latin typeface="IBM Plex Sans" panose="020B0503050203000203" pitchFamily="34" charset="77"/>
              </a:rPr>
            </a:br>
            <a:r>
              <a:rPr lang="en-US" sz="1600" dirty="0">
                <a:latin typeface="IBM Plex Sans" panose="020B0503050203000203" pitchFamily="34" charset="77"/>
              </a:rPr>
              <a:t>– Online health library and videos</a:t>
            </a:r>
          </a:p>
        </p:txBody>
      </p:sp>
      <p:sp>
        <p:nvSpPr>
          <p:cNvPr id="2" name="TextBox 1">
            <a:extLst>
              <a:ext uri="{FF2B5EF4-FFF2-40B4-BE49-F238E27FC236}">
                <a16:creationId xmlns:a16="http://schemas.microsoft.com/office/drawing/2014/main" id="{D0E66848-2994-C346-8142-7BDBAC8BF6A5}"/>
              </a:ext>
            </a:extLst>
          </p:cNvPr>
          <p:cNvSpPr txBox="1"/>
          <p:nvPr/>
        </p:nvSpPr>
        <p:spPr>
          <a:xfrm>
            <a:off x="1663795" y="3664475"/>
            <a:ext cx="6146419" cy="400110"/>
          </a:xfrm>
          <a:prstGeom prst="rect">
            <a:avLst/>
          </a:prstGeom>
          <a:noFill/>
        </p:spPr>
        <p:txBody>
          <a:bodyPr wrap="square" rtlCol="0">
            <a:spAutoFit/>
          </a:bodyPr>
          <a:lstStyle/>
          <a:p>
            <a:r>
              <a:rPr lang="en-US" sz="1000" dirty="0">
                <a:latin typeface="IBM Plex Sans" panose="020B0503050203000203" pitchFamily="34" charset="77"/>
              </a:rPr>
              <a:t>Note: Supplementary offerings for CPOE medication advisory screening, drug pricing, and partnership with BD for surveillance with </a:t>
            </a:r>
            <a:r>
              <a:rPr lang="en-US" sz="1000" dirty="0" err="1">
                <a:latin typeface="IBM Plex Sans" panose="020B0503050203000203" pitchFamily="34" charset="77"/>
              </a:rPr>
              <a:t>MedMined</a:t>
            </a:r>
            <a:endParaRPr lang="en-US" sz="1000" dirty="0">
              <a:latin typeface="IBM Plex Sans" panose="020B0503050203000203" pitchFamily="34" charset="77"/>
            </a:endParaRPr>
          </a:p>
        </p:txBody>
      </p:sp>
      <p:sp>
        <p:nvSpPr>
          <p:cNvPr id="10" name="Footer Placeholder 2">
            <a:extLst>
              <a:ext uri="{FF2B5EF4-FFF2-40B4-BE49-F238E27FC236}">
                <a16:creationId xmlns:a16="http://schemas.microsoft.com/office/drawing/2014/main" id="{A20833AF-2EA9-4B26-80BC-B8303AEE3E81}"/>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642161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41E8-10B3-4C81-9DBE-0E897DBDF619}"/>
              </a:ext>
            </a:extLst>
          </p:cNvPr>
          <p:cNvPicPr>
            <a:picLocks noChangeAspect="1"/>
          </p:cNvPicPr>
          <p:nvPr/>
        </p:nvPicPr>
        <p:blipFill>
          <a:blip r:embed="rId3"/>
          <a:stretch>
            <a:fillRect/>
          </a:stretch>
        </p:blipFill>
        <p:spPr>
          <a:xfrm>
            <a:off x="924363" y="2623474"/>
            <a:ext cx="2212793" cy="1993761"/>
          </a:xfrm>
          <a:prstGeom prst="rect">
            <a:avLst/>
          </a:prstGeom>
        </p:spPr>
      </p:pic>
      <p:sp>
        <p:nvSpPr>
          <p:cNvPr id="2" name="Slide Number Placeholder 1">
            <a:extLst>
              <a:ext uri="{FF2B5EF4-FFF2-40B4-BE49-F238E27FC236}">
                <a16:creationId xmlns:a16="http://schemas.microsoft.com/office/drawing/2014/main" id="{03723EE7-84FB-4146-B8DA-A5F782D7FF3A}"/>
              </a:ext>
            </a:extLst>
          </p:cNvPr>
          <p:cNvSpPr>
            <a:spLocks noGrp="1"/>
          </p:cNvSpPr>
          <p:nvPr>
            <p:ph type="sldNum" sz="quarter" idx="4"/>
          </p:nvPr>
        </p:nvSpPr>
        <p:spPr/>
        <p:txBody>
          <a:bodyPr/>
          <a:lstStyle/>
          <a:p>
            <a:fld id="{E4DBDE34-E9B5-E04F-B662-69720E4BCB53}" type="slidenum">
              <a:rPr lang="en-US" smtClean="0">
                <a:latin typeface="IBM Plex Sans" panose="020B0503050203000203" pitchFamily="34" charset="77"/>
              </a:rPr>
              <a:pPr/>
              <a:t>13</a:t>
            </a:fld>
            <a:endParaRPr lang="en-US" dirty="0">
              <a:latin typeface="IBM Plex Sans" panose="020B0503050203000203" pitchFamily="34" charset="77"/>
            </a:endParaRPr>
          </a:p>
        </p:txBody>
      </p:sp>
      <p:sp>
        <p:nvSpPr>
          <p:cNvPr id="16" name="Title 5">
            <a:extLst>
              <a:ext uri="{FF2B5EF4-FFF2-40B4-BE49-F238E27FC236}">
                <a16:creationId xmlns:a16="http://schemas.microsoft.com/office/drawing/2014/main" id="{073A59B6-3C83-8345-8F4F-98A76EF96771}"/>
              </a:ext>
            </a:extLst>
          </p:cNvPr>
          <p:cNvSpPr txBox="1">
            <a:spLocks/>
          </p:cNvSpPr>
          <p:nvPr/>
        </p:nvSpPr>
        <p:spPr>
          <a:xfrm>
            <a:off x="228600" y="173736"/>
            <a:ext cx="4474777" cy="510092"/>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accent3"/>
                </a:solidFill>
                <a:latin typeface="IBM Plex Sans" panose="020B0503050203000203" pitchFamily="34" charset="77"/>
                <a:ea typeface="IBM Plex Sans" charset="0"/>
                <a:cs typeface="IBM Plex Sans" charset="0"/>
              </a:rPr>
              <a:t>Delivery methods</a:t>
            </a:r>
          </a:p>
        </p:txBody>
      </p:sp>
      <p:sp>
        <p:nvSpPr>
          <p:cNvPr id="19" name="TextBox 18">
            <a:extLst>
              <a:ext uri="{FF2B5EF4-FFF2-40B4-BE49-F238E27FC236}">
                <a16:creationId xmlns:a16="http://schemas.microsoft.com/office/drawing/2014/main" id="{560AD633-B6C1-DA45-8CE7-E6B1032D3EF2}"/>
              </a:ext>
            </a:extLst>
          </p:cNvPr>
          <p:cNvSpPr txBox="1"/>
          <p:nvPr/>
        </p:nvSpPr>
        <p:spPr>
          <a:xfrm>
            <a:off x="342170" y="1055868"/>
            <a:ext cx="4657872" cy="1708160"/>
          </a:xfrm>
          <a:prstGeom prst="rect">
            <a:avLst/>
          </a:prstGeom>
          <a:noFill/>
        </p:spPr>
        <p:txBody>
          <a:bodyPr wrap="square" lIns="0" t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IBM Plex Sans" charset="0"/>
                <a:cs typeface="IBM Plex Sans" charset="0"/>
              </a:rPr>
              <a:t>Micromedex can be delivered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IBM Plex Sans" charset="0"/>
                <a:cs typeface="IBM Plex Sans" charset="0"/>
              </a:rPr>
              <a:t>in various formats: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IBM Plex Sans" panose="020B0503050203000203" pitchFamily="34" charset="77"/>
              <a:ea typeface="IBM Plex Sans" charset="0"/>
              <a:cs typeface="IBM Plex Sans"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IBM Plex Sans" charset="0"/>
                <a:cs typeface="IBM Plex Sans" charset="0"/>
              </a:rPr>
              <a:t>&gt;Computer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IBM Plex Sans" charset="0"/>
                <a:cs typeface="IBM Plex Sans" charset="0"/>
              </a:rPr>
              <a:t>&gt;Mobile 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IBM Plex Sans" charset="0"/>
                <a:cs typeface="IBM Plex Sans" charset="0"/>
              </a:rPr>
              <a:t>&gt;Tablet</a:t>
            </a:r>
          </a:p>
        </p:txBody>
      </p:sp>
      <p:pic>
        <p:nvPicPr>
          <p:cNvPr id="23" name="Picture 22">
            <a:extLst>
              <a:ext uri="{FF2B5EF4-FFF2-40B4-BE49-F238E27FC236}">
                <a16:creationId xmlns:a16="http://schemas.microsoft.com/office/drawing/2014/main" id="{57E9285F-629E-2E40-A804-D5A46C7292A8}"/>
              </a:ext>
            </a:extLst>
          </p:cNvPr>
          <p:cNvPicPr>
            <a:picLocks noChangeAspect="1"/>
          </p:cNvPicPr>
          <p:nvPr/>
        </p:nvPicPr>
        <p:blipFill>
          <a:blip r:embed="rId4"/>
          <a:stretch>
            <a:fillRect/>
          </a:stretch>
        </p:blipFill>
        <p:spPr>
          <a:xfrm>
            <a:off x="5237463" y="173736"/>
            <a:ext cx="3804719" cy="1950876"/>
          </a:xfrm>
          <a:prstGeom prst="rect">
            <a:avLst/>
          </a:prstGeom>
        </p:spPr>
      </p:pic>
      <p:grpSp>
        <p:nvGrpSpPr>
          <p:cNvPr id="28" name="Group 27">
            <a:extLst>
              <a:ext uri="{FF2B5EF4-FFF2-40B4-BE49-F238E27FC236}">
                <a16:creationId xmlns:a16="http://schemas.microsoft.com/office/drawing/2014/main" id="{B7B17F75-D184-9D4A-B9A4-2BF039A2216C}"/>
              </a:ext>
            </a:extLst>
          </p:cNvPr>
          <p:cNvGrpSpPr/>
          <p:nvPr/>
        </p:nvGrpSpPr>
        <p:grpSpPr>
          <a:xfrm>
            <a:off x="4703377" y="2207267"/>
            <a:ext cx="2476356" cy="2429524"/>
            <a:chOff x="4046908" y="2248612"/>
            <a:chExt cx="2227768" cy="2227768"/>
          </a:xfrm>
        </p:grpSpPr>
        <p:pic>
          <p:nvPicPr>
            <p:cNvPr id="29" name="Picture 28">
              <a:extLst>
                <a:ext uri="{FF2B5EF4-FFF2-40B4-BE49-F238E27FC236}">
                  <a16:creationId xmlns:a16="http://schemas.microsoft.com/office/drawing/2014/main" id="{42A78F5C-F70B-554F-9145-5B72FA9312BC}"/>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046908" y="2248612"/>
              <a:ext cx="2227768" cy="2227768"/>
            </a:xfrm>
            <a:prstGeom prst="rect">
              <a:avLst/>
            </a:prstGeom>
          </p:spPr>
        </p:pic>
        <p:sp>
          <p:nvSpPr>
            <p:cNvPr id="30" name="TextBox 29">
              <a:extLst>
                <a:ext uri="{FF2B5EF4-FFF2-40B4-BE49-F238E27FC236}">
                  <a16:creationId xmlns:a16="http://schemas.microsoft.com/office/drawing/2014/main" id="{FC9D1D0E-E82F-B746-8323-04780ECE5188}"/>
                </a:ext>
              </a:extLst>
            </p:cNvPr>
            <p:cNvSpPr txBox="1"/>
            <p:nvPr/>
          </p:nvSpPr>
          <p:spPr>
            <a:xfrm>
              <a:off x="4683760" y="3000606"/>
              <a:ext cx="955564" cy="738664"/>
            </a:xfrm>
            <a:prstGeom prst="rect">
              <a:avLst/>
            </a:prstGeom>
            <a:noFill/>
          </p:spPr>
          <p:txBody>
            <a:bodyPr wrap="square" rtlCol="0">
              <a:spAutoFit/>
            </a:bodyPr>
            <a:lstStyle/>
            <a:p>
              <a:pPr algn="ctr"/>
              <a:r>
                <a:rPr lang="en-GB" sz="1400" dirty="0">
                  <a:solidFill>
                    <a:schemeClr val="accent1">
                      <a:lumMod val="75000"/>
                    </a:schemeClr>
                  </a:solidFill>
                  <a:latin typeface="IBM Plex Sans" panose="020B0503050203000203" pitchFamily="34" charset="77"/>
                </a:rPr>
                <a:t>Partner EHRs and portals</a:t>
              </a:r>
            </a:p>
          </p:txBody>
        </p:sp>
      </p:grpSp>
      <p:grpSp>
        <p:nvGrpSpPr>
          <p:cNvPr id="31" name="Group 30">
            <a:extLst>
              <a:ext uri="{FF2B5EF4-FFF2-40B4-BE49-F238E27FC236}">
                <a16:creationId xmlns:a16="http://schemas.microsoft.com/office/drawing/2014/main" id="{3ABF001B-EB1F-EB46-BEB9-5544EEEF4483}"/>
              </a:ext>
            </a:extLst>
          </p:cNvPr>
          <p:cNvGrpSpPr/>
          <p:nvPr/>
        </p:nvGrpSpPr>
        <p:grpSpPr>
          <a:xfrm>
            <a:off x="2886569" y="2469005"/>
            <a:ext cx="1700222" cy="1797103"/>
            <a:chOff x="2740402" y="1894987"/>
            <a:chExt cx="1464791" cy="1464791"/>
          </a:xfrm>
        </p:grpSpPr>
        <p:pic>
          <p:nvPicPr>
            <p:cNvPr id="32" name="Picture 31">
              <a:extLst>
                <a:ext uri="{FF2B5EF4-FFF2-40B4-BE49-F238E27FC236}">
                  <a16:creationId xmlns:a16="http://schemas.microsoft.com/office/drawing/2014/main" id="{5729B631-BD77-4B4B-8546-E7EAB2424021}"/>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398566">
              <a:off x="2740402" y="1894987"/>
              <a:ext cx="1464791" cy="1464791"/>
            </a:xfrm>
            <a:prstGeom prst="rect">
              <a:avLst/>
            </a:prstGeom>
          </p:spPr>
        </p:pic>
        <p:sp>
          <p:nvSpPr>
            <p:cNvPr id="33" name="TextBox 32">
              <a:extLst>
                <a:ext uri="{FF2B5EF4-FFF2-40B4-BE49-F238E27FC236}">
                  <a16:creationId xmlns:a16="http://schemas.microsoft.com/office/drawing/2014/main" id="{B80B3AAF-32F4-074F-8720-E8EE999647F2}"/>
                </a:ext>
              </a:extLst>
            </p:cNvPr>
            <p:cNvSpPr txBox="1"/>
            <p:nvPr/>
          </p:nvSpPr>
          <p:spPr>
            <a:xfrm>
              <a:off x="2981435" y="2445738"/>
              <a:ext cx="982723" cy="307777"/>
            </a:xfrm>
            <a:prstGeom prst="rect">
              <a:avLst/>
            </a:prstGeom>
            <a:noFill/>
          </p:spPr>
          <p:txBody>
            <a:bodyPr wrap="square" rtlCol="0">
              <a:spAutoFit/>
            </a:bodyPr>
            <a:lstStyle/>
            <a:p>
              <a:pPr algn="ctr"/>
              <a:r>
                <a:rPr lang="en-GB" sz="1400" dirty="0">
                  <a:solidFill>
                    <a:schemeClr val="bg2">
                      <a:lumMod val="75000"/>
                      <a:lumOff val="25000"/>
                    </a:schemeClr>
                  </a:solidFill>
                  <a:latin typeface="IBM Plex Sans" panose="020B0503050203000203" pitchFamily="34" charset="77"/>
                </a:rPr>
                <a:t>Mobile</a:t>
              </a:r>
            </a:p>
          </p:txBody>
        </p:sp>
      </p:grpSp>
      <p:grpSp>
        <p:nvGrpSpPr>
          <p:cNvPr id="34" name="Group 33">
            <a:extLst>
              <a:ext uri="{FF2B5EF4-FFF2-40B4-BE49-F238E27FC236}">
                <a16:creationId xmlns:a16="http://schemas.microsoft.com/office/drawing/2014/main" id="{A01ECFD5-A1EC-DD42-A33D-276CD319FFBB}"/>
              </a:ext>
            </a:extLst>
          </p:cNvPr>
          <p:cNvGrpSpPr/>
          <p:nvPr/>
        </p:nvGrpSpPr>
        <p:grpSpPr>
          <a:xfrm>
            <a:off x="3535393" y="843023"/>
            <a:ext cx="1707874" cy="1653629"/>
            <a:chOff x="3964158" y="859460"/>
            <a:chExt cx="1464791" cy="1464791"/>
          </a:xfrm>
        </p:grpSpPr>
        <p:pic>
          <p:nvPicPr>
            <p:cNvPr id="35" name="Picture 34">
              <a:extLst>
                <a:ext uri="{FF2B5EF4-FFF2-40B4-BE49-F238E27FC236}">
                  <a16:creationId xmlns:a16="http://schemas.microsoft.com/office/drawing/2014/main" id="{FF607444-0127-2448-9D51-9B5271099973}"/>
                </a:ext>
              </a:extLst>
            </p:cNvPr>
            <p:cNvPicPr>
              <a:picLocks noChangeAspect="1"/>
            </p:cNvPicPr>
            <p:nvPr/>
          </p:nvPicPr>
          <p:blipFill>
            <a:blip r:embed="rId5">
              <a:duotone>
                <a:prstClr val="black"/>
                <a:schemeClr val="accent1">
                  <a:tint val="45000"/>
                  <a:satMod val="400000"/>
                </a:schemeClr>
              </a:duotone>
              <a:lum contrast="-13000"/>
              <a:extLst>
                <a:ext uri="{28A0092B-C50C-407E-A947-70E740481C1C}">
                  <a14:useLocalDpi xmlns:a14="http://schemas.microsoft.com/office/drawing/2010/main" val="0"/>
                </a:ext>
              </a:extLst>
            </a:blip>
            <a:stretch>
              <a:fillRect/>
            </a:stretch>
          </p:blipFill>
          <p:spPr>
            <a:xfrm>
              <a:off x="3964158" y="859460"/>
              <a:ext cx="1464791" cy="1464791"/>
            </a:xfrm>
            <a:prstGeom prst="rect">
              <a:avLst/>
            </a:prstGeom>
          </p:spPr>
        </p:pic>
        <p:sp>
          <p:nvSpPr>
            <p:cNvPr id="36" name="TextBox 35">
              <a:extLst>
                <a:ext uri="{FF2B5EF4-FFF2-40B4-BE49-F238E27FC236}">
                  <a16:creationId xmlns:a16="http://schemas.microsoft.com/office/drawing/2014/main" id="{E122484F-A854-0445-9EAD-CBDEF1DB6A98}"/>
                </a:ext>
              </a:extLst>
            </p:cNvPr>
            <p:cNvSpPr txBox="1"/>
            <p:nvPr/>
          </p:nvSpPr>
          <p:spPr>
            <a:xfrm>
              <a:off x="4210107" y="1413695"/>
              <a:ext cx="982723" cy="307777"/>
            </a:xfrm>
            <a:prstGeom prst="rect">
              <a:avLst/>
            </a:prstGeom>
            <a:noFill/>
          </p:spPr>
          <p:txBody>
            <a:bodyPr wrap="square" rtlCol="0">
              <a:spAutoFit/>
            </a:bodyPr>
            <a:lstStyle/>
            <a:p>
              <a:pPr algn="ctr"/>
              <a:r>
                <a:rPr lang="en-GB" sz="1400" dirty="0">
                  <a:solidFill>
                    <a:schemeClr val="accent3">
                      <a:lumMod val="60000"/>
                      <a:lumOff val="40000"/>
                    </a:schemeClr>
                  </a:solidFill>
                  <a:latin typeface="IBM Plex Sans" panose="020B0503050203000203" pitchFamily="34" charset="77"/>
                </a:rPr>
                <a:t>Online</a:t>
              </a:r>
            </a:p>
          </p:txBody>
        </p:sp>
      </p:grpSp>
      <p:sp>
        <p:nvSpPr>
          <p:cNvPr id="22" name="Footer Placeholder 2">
            <a:extLst>
              <a:ext uri="{FF2B5EF4-FFF2-40B4-BE49-F238E27FC236}">
                <a16:creationId xmlns:a16="http://schemas.microsoft.com/office/drawing/2014/main" id="{4CB23F0B-E2D6-4899-9BDD-03BB5B78EA7B}"/>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154465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2A6C7F-F084-A74C-A9EC-DC67C064372A}"/>
              </a:ext>
            </a:extLst>
          </p:cNvPr>
          <p:cNvSpPr>
            <a:spLocks noGrp="1"/>
          </p:cNvSpPr>
          <p:nvPr>
            <p:ph type="sldNum" sz="quarter" idx="4"/>
          </p:nvPr>
        </p:nvSpPr>
        <p:spPr/>
        <p:txBody>
          <a:bodyPr/>
          <a:lstStyle/>
          <a:p>
            <a:fld id="{E4DBDE34-E9B5-E04F-B662-69720E4BCB53}" type="slidenum">
              <a:rPr lang="en-US" smtClean="0"/>
              <a:pPr/>
              <a:t>14</a:t>
            </a:fld>
            <a:endParaRPr lang="en-US" dirty="0"/>
          </a:p>
        </p:txBody>
      </p:sp>
      <p:sp>
        <p:nvSpPr>
          <p:cNvPr id="8" name="Content Placeholder 1">
            <a:extLst>
              <a:ext uri="{FF2B5EF4-FFF2-40B4-BE49-F238E27FC236}">
                <a16:creationId xmlns:a16="http://schemas.microsoft.com/office/drawing/2014/main" id="{464F7BA9-7967-D948-B674-940F438E7D2B}"/>
              </a:ext>
            </a:extLst>
          </p:cNvPr>
          <p:cNvSpPr txBox="1">
            <a:spLocks/>
          </p:cNvSpPr>
          <p:nvPr/>
        </p:nvSpPr>
        <p:spPr>
          <a:xfrm>
            <a:off x="2196714" y="1216246"/>
            <a:ext cx="5661212" cy="745183"/>
          </a:xfrm>
          <a:prstGeom prst="rect">
            <a:avLst/>
          </a:prstGeom>
        </p:spPr>
        <p:txBody>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IBM Plex Sans Regular" charset="0"/>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fontAlgn="base" hangingPunct="0">
              <a:spcBef>
                <a:spcPct val="0"/>
              </a:spcBef>
              <a:spcAft>
                <a:spcPct val="0"/>
              </a:spcAft>
              <a:defRPr/>
            </a:pPr>
            <a:r>
              <a:rPr lang="en-US" sz="1600" dirty="0">
                <a:latin typeface="IBM Plex Sans" panose="020B0503050203000203" pitchFamily="34" charset="77"/>
                <a:ea typeface="MS PGothic" panose="020B0600070205080204" pitchFamily="34" charset="-128"/>
              </a:rPr>
              <a:t>“We feel completely confident that the information [in IBM Micromedex] ... </a:t>
            </a:r>
            <a:r>
              <a:rPr lang="en-US" sz="1600" dirty="0">
                <a:solidFill>
                  <a:schemeClr val="accent4">
                    <a:lumMod val="75000"/>
                  </a:schemeClr>
                </a:solidFill>
                <a:latin typeface="IBM Plex Sans" panose="020B0503050203000203" pitchFamily="34" charset="77"/>
                <a:ea typeface="MS PGothic" panose="020B0600070205080204" pitchFamily="34" charset="-128"/>
              </a:rPr>
              <a:t>is accurate and up to date</a:t>
            </a:r>
            <a:r>
              <a:rPr lang="en-US" sz="1600" dirty="0">
                <a:latin typeface="IBM Plex Sans" panose="020B0503050203000203" pitchFamily="34" charset="77"/>
                <a:ea typeface="MS PGothic" panose="020B0600070205080204" pitchFamily="34" charset="-128"/>
              </a:rPr>
              <a:t>.”  Director (KLAS, January 2017)</a:t>
            </a:r>
          </a:p>
        </p:txBody>
      </p:sp>
      <p:sp>
        <p:nvSpPr>
          <p:cNvPr id="9" name="Title 4">
            <a:extLst>
              <a:ext uri="{FF2B5EF4-FFF2-40B4-BE49-F238E27FC236}">
                <a16:creationId xmlns:a16="http://schemas.microsoft.com/office/drawing/2014/main" id="{189BC326-6C70-534B-8D06-1A12D3109EAC}"/>
              </a:ext>
            </a:extLst>
          </p:cNvPr>
          <p:cNvSpPr>
            <a:spLocks noGrp="1"/>
          </p:cNvSpPr>
          <p:nvPr>
            <p:ph type="title"/>
          </p:nvPr>
        </p:nvSpPr>
        <p:spPr>
          <a:xfrm>
            <a:off x="436023" y="333705"/>
            <a:ext cx="8269065" cy="455646"/>
          </a:xfrm>
        </p:spPr>
        <p:txBody>
          <a:bodyPr/>
          <a:lstStyle/>
          <a:p>
            <a:r>
              <a:rPr lang="en-US" dirty="0">
                <a:latin typeface="IBM Plex Sans" panose="020B0503050203000203" pitchFamily="34" charset="77"/>
                <a:ea typeface="IBM Plex Sans" charset="0"/>
                <a:cs typeface="IBM Plex Sans" charset="0"/>
              </a:rPr>
              <a:t>From the front lines</a:t>
            </a:r>
          </a:p>
        </p:txBody>
      </p:sp>
      <p:sp>
        <p:nvSpPr>
          <p:cNvPr id="10" name="TextBox 9">
            <a:extLst>
              <a:ext uri="{FF2B5EF4-FFF2-40B4-BE49-F238E27FC236}">
                <a16:creationId xmlns:a16="http://schemas.microsoft.com/office/drawing/2014/main" id="{B0BB97C2-F4D7-FF44-84BA-D2AD4A0EC5B4}"/>
              </a:ext>
            </a:extLst>
          </p:cNvPr>
          <p:cNvSpPr txBox="1"/>
          <p:nvPr/>
        </p:nvSpPr>
        <p:spPr>
          <a:xfrm>
            <a:off x="2196714" y="2231367"/>
            <a:ext cx="5218000" cy="1323439"/>
          </a:xfrm>
          <a:prstGeom prst="rect">
            <a:avLst/>
          </a:prstGeom>
        </p:spPr>
        <p:txBody>
          <a:bodyPr vert="horz" lIns="0" tIns="0" rIns="0" bIns="0" rtlCol="0">
            <a:noAutofit/>
          </a:bodyPr>
          <a:lstStyle>
            <a:lvl1pPr lvl="0" indent="0" eaLnBrk="0" fontAlgn="base" hangingPunct="0">
              <a:spcBef>
                <a:spcPct val="0"/>
              </a:spcBef>
              <a:spcAft>
                <a:spcPct val="0"/>
              </a:spcAft>
              <a:buFont typeface="Arial"/>
              <a:buNone/>
              <a:defRPr sz="1600" b="0" i="0">
                <a:latin typeface="Arial" panose="020B0604020202020204" pitchFamily="34" charset="0"/>
                <a:ea typeface="MS PGothic" panose="020B0600070205080204" pitchFamily="34" charset="-128"/>
                <a:cs typeface="Arial" charset="0"/>
              </a:defRPr>
            </a:lvl1pPr>
            <a:lvl2pPr marL="173038" indent="-173038">
              <a:spcBef>
                <a:spcPct val="20000"/>
              </a:spcBef>
              <a:buFont typeface="Arial"/>
              <a:buChar char="–"/>
              <a:defRPr sz="2000" b="0" i="0">
                <a:solidFill>
                  <a:srgbClr val="000000"/>
                </a:solidFill>
                <a:latin typeface="Arial" charset="0"/>
                <a:ea typeface="Arial" charset="0"/>
                <a:cs typeface="Arial" charset="0"/>
              </a:defRPr>
            </a:lvl2pPr>
            <a:lvl3pPr marL="396875" indent="-173038">
              <a:spcBef>
                <a:spcPct val="20000"/>
              </a:spcBef>
              <a:buFont typeface="Arial"/>
              <a:buChar char="•"/>
              <a:defRPr sz="2000" b="0" i="0">
                <a:solidFill>
                  <a:srgbClr val="000000"/>
                </a:solidFill>
                <a:latin typeface="Arial" charset="0"/>
                <a:ea typeface="Arial" charset="0"/>
                <a:cs typeface="Arial" charset="0"/>
              </a:defRPr>
            </a:lvl3pPr>
            <a:lvl4pPr marL="625475" indent="-168275">
              <a:spcBef>
                <a:spcPct val="20000"/>
              </a:spcBef>
              <a:buFont typeface="Arial"/>
              <a:buChar char="–"/>
              <a:defRPr sz="2000" b="0" i="0">
                <a:solidFill>
                  <a:srgbClr val="000000"/>
                </a:solidFill>
                <a:latin typeface="Arial" charset="0"/>
                <a:ea typeface="Arial" charset="0"/>
                <a:cs typeface="Arial" charset="0"/>
              </a:defRPr>
            </a:lvl4pPr>
            <a:lvl5pPr marL="803275" indent="-173038">
              <a:spcBef>
                <a:spcPct val="20000"/>
              </a:spcBef>
              <a:buFont typeface="Arial"/>
              <a:buChar char="»"/>
              <a:defRPr sz="2000" b="0" i="0">
                <a:solidFill>
                  <a:srgbClr val="000000"/>
                </a:solidFill>
                <a:latin typeface="Arial" charset="0"/>
                <a:ea typeface="Arial" charset="0"/>
                <a:cs typeface="Arial"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bg1"/>
                </a:solidFill>
                <a:latin typeface="IBM Plex Sans" panose="020B0503050203000203" pitchFamily="34" charset="77"/>
              </a:rPr>
              <a:t>“Micromedex Medication Management has a section with </a:t>
            </a:r>
            <a:r>
              <a:rPr lang="en-US" dirty="0">
                <a:solidFill>
                  <a:schemeClr val="accent4">
                    <a:lumMod val="75000"/>
                  </a:schemeClr>
                </a:solidFill>
                <a:latin typeface="IBM Plex Sans" panose="020B0503050203000203" pitchFamily="34" charset="77"/>
              </a:rPr>
              <a:t>in-depth answers</a:t>
            </a:r>
            <a:r>
              <a:rPr lang="en-US" dirty="0">
                <a:solidFill>
                  <a:schemeClr val="bg1"/>
                </a:solidFill>
                <a:latin typeface="IBM Plex Sans" panose="020B0503050203000203" pitchFamily="34" charset="77"/>
              </a:rPr>
              <a:t>, so [users have] access to very quick answers. The system's answers either help with the difficult case or help me make a </a:t>
            </a:r>
            <a:r>
              <a:rPr lang="en-US" dirty="0">
                <a:solidFill>
                  <a:schemeClr val="accent4">
                    <a:lumMod val="75000"/>
                  </a:schemeClr>
                </a:solidFill>
                <a:latin typeface="IBM Plex Sans" panose="020B0503050203000203" pitchFamily="34" charset="77"/>
              </a:rPr>
              <a:t>more confident decision</a:t>
            </a:r>
            <a:r>
              <a:rPr lang="en-US" dirty="0">
                <a:solidFill>
                  <a:schemeClr val="bg1"/>
                </a:solidFill>
                <a:latin typeface="IBM Plex Sans" panose="020B0503050203000203" pitchFamily="34" charset="77"/>
              </a:rPr>
              <a:t>.” Manager/Analyst (KLAS, February 2017)</a:t>
            </a:r>
          </a:p>
        </p:txBody>
      </p:sp>
      <p:sp>
        <p:nvSpPr>
          <p:cNvPr id="11" name="TextBox 10">
            <a:extLst>
              <a:ext uri="{FF2B5EF4-FFF2-40B4-BE49-F238E27FC236}">
                <a16:creationId xmlns:a16="http://schemas.microsoft.com/office/drawing/2014/main" id="{BAD102AF-C082-BF4E-9051-BA9334DB4331}"/>
              </a:ext>
            </a:extLst>
          </p:cNvPr>
          <p:cNvSpPr txBox="1"/>
          <p:nvPr/>
        </p:nvSpPr>
        <p:spPr>
          <a:xfrm>
            <a:off x="2196714" y="3739788"/>
            <a:ext cx="4965539" cy="830997"/>
          </a:xfrm>
          <a:prstGeom prst="rect">
            <a:avLst/>
          </a:prstGeom>
          <a:noFill/>
        </p:spPr>
        <p:txBody>
          <a:bodyPr wrap="square" lIns="0" rIns="0"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IBM Plex Sans" panose="020B0503050203000203" pitchFamily="34" charset="77"/>
                <a:ea typeface="MS PGothic" panose="020B0600070205080204" pitchFamily="34" charset="-128"/>
              </a:rPr>
              <a:t>“I know the information in Micromedex is </a:t>
            </a:r>
            <a:r>
              <a:rPr kumimoji="0" lang="en-US" sz="1600" b="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ea typeface="MS PGothic" panose="020B0600070205080204" pitchFamily="34" charset="-128"/>
              </a:rPr>
              <a:t>reliable</a:t>
            </a:r>
            <a:r>
              <a:rPr kumimoji="0" lang="en-US" sz="1600" b="0" i="0" u="none" strike="noStrike" kern="1200" cap="none" spc="0" normalizeH="0" baseline="0" noProof="0" dirty="0">
                <a:ln>
                  <a:noFill/>
                </a:ln>
                <a:solidFill>
                  <a:schemeClr val="bg1"/>
                </a:solidFill>
                <a:effectLst/>
                <a:uLnTx/>
                <a:uFillTx/>
                <a:latin typeface="IBM Plex Sans" panose="020B0503050203000203" pitchFamily="34" charset="77"/>
                <a:ea typeface="MS PGothic" panose="020B0600070205080204" pitchFamily="34" charset="-128"/>
              </a:rPr>
              <a:t>, and I can get to it </a:t>
            </a:r>
            <a:r>
              <a:rPr kumimoji="0" lang="en-US" sz="1600" b="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ea typeface="MS PGothic" panose="020B0600070205080204" pitchFamily="34" charset="-128"/>
              </a:rPr>
              <a:t>quickly</a:t>
            </a:r>
            <a:r>
              <a:rPr kumimoji="0" lang="en-US" sz="1600" b="0" i="0" u="none" strike="noStrike" kern="1200" cap="none" spc="0" normalizeH="0" baseline="0" noProof="0" dirty="0">
                <a:ln>
                  <a:noFill/>
                </a:ln>
                <a:solidFill>
                  <a:schemeClr val="bg1"/>
                </a:solidFill>
                <a:effectLst/>
                <a:uLnTx/>
                <a:uFillTx/>
                <a:latin typeface="IBM Plex Sans" panose="020B0503050203000203" pitchFamily="34" charset="77"/>
                <a:ea typeface="MS PGothic" panose="020B0600070205080204" pitchFamily="34" charset="-128"/>
              </a:rPr>
              <a:t>.” Clinical pharmacist, ICU, 200-bed hospital</a:t>
            </a:r>
          </a:p>
        </p:txBody>
      </p:sp>
      <p:grpSp>
        <p:nvGrpSpPr>
          <p:cNvPr id="12" name="Group 11">
            <a:extLst>
              <a:ext uri="{FF2B5EF4-FFF2-40B4-BE49-F238E27FC236}">
                <a16:creationId xmlns:a16="http://schemas.microsoft.com/office/drawing/2014/main" id="{F149D3CE-C6B7-394B-B5E9-845DEED3E8F8}"/>
              </a:ext>
            </a:extLst>
          </p:cNvPr>
          <p:cNvGrpSpPr/>
          <p:nvPr/>
        </p:nvGrpSpPr>
        <p:grpSpPr>
          <a:xfrm>
            <a:off x="1287462" y="3828249"/>
            <a:ext cx="654423" cy="654073"/>
            <a:chOff x="2157693" y="3419089"/>
            <a:chExt cx="654423" cy="654073"/>
          </a:xfrm>
        </p:grpSpPr>
        <p:sp>
          <p:nvSpPr>
            <p:cNvPr id="13" name="Oval 12">
              <a:extLst>
                <a:ext uri="{FF2B5EF4-FFF2-40B4-BE49-F238E27FC236}">
                  <a16:creationId xmlns:a16="http://schemas.microsoft.com/office/drawing/2014/main" id="{D5F863C9-2804-094A-92DD-253BB5375170}"/>
                </a:ext>
              </a:extLst>
            </p:cNvPr>
            <p:cNvSpPr/>
            <p:nvPr/>
          </p:nvSpPr>
          <p:spPr>
            <a:xfrm>
              <a:off x="2157693" y="3419089"/>
              <a:ext cx="654423" cy="654073"/>
            </a:xfrm>
            <a:prstGeom prst="ellipse">
              <a:avLst/>
            </a:prstGeom>
            <a:solidFill>
              <a:schemeClr val="accent1"/>
            </a:solidFill>
          </p:spPr>
          <p:txBody>
            <a:bodyPr wrap="square" lIns="0" tIns="0" rIns="0" bIns="0" rtlCol="0" anchor="ctr">
              <a:noAutofit/>
            </a:bodyPr>
            <a:lstStyle/>
            <a:p>
              <a:pPr algn="ctr"/>
              <a:endParaRPr lang="en-GB" sz="1200" dirty="0" err="1">
                <a:solidFill>
                  <a:srgbClr val="FFFFFF"/>
                </a:solidFill>
                <a:latin typeface="IBM Plex Sans" panose="020B0503050203000203" pitchFamily="34" charset="77"/>
                <a:cs typeface="Arial"/>
              </a:endParaRPr>
            </a:p>
          </p:txBody>
        </p:sp>
        <p:pic>
          <p:nvPicPr>
            <p:cNvPr id="14" name="Picture 13">
              <a:extLst>
                <a:ext uri="{FF2B5EF4-FFF2-40B4-BE49-F238E27FC236}">
                  <a16:creationId xmlns:a16="http://schemas.microsoft.com/office/drawing/2014/main" id="{786A218B-26D2-CF4E-AA9D-E240BFC16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54" y="3536575"/>
              <a:ext cx="419100" cy="419100"/>
            </a:xfrm>
            <a:prstGeom prst="rect">
              <a:avLst/>
            </a:prstGeom>
            <a:ln>
              <a:noFill/>
            </a:ln>
          </p:spPr>
        </p:pic>
      </p:grpSp>
      <p:grpSp>
        <p:nvGrpSpPr>
          <p:cNvPr id="15" name="Group 14">
            <a:extLst>
              <a:ext uri="{FF2B5EF4-FFF2-40B4-BE49-F238E27FC236}">
                <a16:creationId xmlns:a16="http://schemas.microsoft.com/office/drawing/2014/main" id="{3315E387-B0FD-554A-A958-EDB42803B116}"/>
              </a:ext>
            </a:extLst>
          </p:cNvPr>
          <p:cNvGrpSpPr/>
          <p:nvPr/>
        </p:nvGrpSpPr>
        <p:grpSpPr>
          <a:xfrm>
            <a:off x="1248363" y="1245372"/>
            <a:ext cx="654423" cy="654073"/>
            <a:chOff x="227085" y="853486"/>
            <a:chExt cx="654423" cy="654073"/>
          </a:xfrm>
        </p:grpSpPr>
        <p:sp>
          <p:nvSpPr>
            <p:cNvPr id="16" name="Oval 15">
              <a:extLst>
                <a:ext uri="{FF2B5EF4-FFF2-40B4-BE49-F238E27FC236}">
                  <a16:creationId xmlns:a16="http://schemas.microsoft.com/office/drawing/2014/main" id="{44784439-0189-244D-B06B-E2EF313BB2F6}"/>
                </a:ext>
              </a:extLst>
            </p:cNvPr>
            <p:cNvSpPr/>
            <p:nvPr/>
          </p:nvSpPr>
          <p:spPr>
            <a:xfrm>
              <a:off x="227085" y="853486"/>
              <a:ext cx="654423" cy="654073"/>
            </a:xfrm>
            <a:prstGeom prst="ellipse">
              <a:avLst/>
            </a:prstGeom>
            <a:solidFill>
              <a:schemeClr val="accent1"/>
            </a:solidFill>
          </p:spPr>
          <p:txBody>
            <a:bodyPr wrap="square" lIns="0" tIns="0" rIns="0" bIns="0" rtlCol="0" anchor="ctr">
              <a:noAutofit/>
            </a:bodyPr>
            <a:lstStyle/>
            <a:p>
              <a:pPr algn="ctr"/>
              <a:endParaRPr lang="en-GB" sz="1200" dirty="0" err="1">
                <a:solidFill>
                  <a:srgbClr val="FFFFFF"/>
                </a:solidFill>
                <a:latin typeface="IBM Plex Sans" panose="020B0503050203000203" pitchFamily="34" charset="77"/>
                <a:cs typeface="Arial"/>
              </a:endParaRPr>
            </a:p>
          </p:txBody>
        </p:sp>
        <p:pic>
          <p:nvPicPr>
            <p:cNvPr id="17" name="Picture 16">
              <a:extLst>
                <a:ext uri="{FF2B5EF4-FFF2-40B4-BE49-F238E27FC236}">
                  <a16:creationId xmlns:a16="http://schemas.microsoft.com/office/drawing/2014/main" id="{6D00D298-3CF5-9F4A-9CC7-0E624D3FD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03" y="970972"/>
              <a:ext cx="419100" cy="419100"/>
            </a:xfrm>
            <a:prstGeom prst="rect">
              <a:avLst/>
            </a:prstGeom>
          </p:spPr>
        </p:pic>
      </p:grpSp>
      <p:grpSp>
        <p:nvGrpSpPr>
          <p:cNvPr id="18" name="Group 17">
            <a:extLst>
              <a:ext uri="{FF2B5EF4-FFF2-40B4-BE49-F238E27FC236}">
                <a16:creationId xmlns:a16="http://schemas.microsoft.com/office/drawing/2014/main" id="{8AEFB935-B3B3-024A-9084-15554418AF5F}"/>
              </a:ext>
            </a:extLst>
          </p:cNvPr>
          <p:cNvGrpSpPr/>
          <p:nvPr/>
        </p:nvGrpSpPr>
        <p:grpSpPr>
          <a:xfrm>
            <a:off x="1287462" y="2486495"/>
            <a:ext cx="654423" cy="654073"/>
            <a:chOff x="1133580" y="2023359"/>
            <a:chExt cx="654423" cy="654073"/>
          </a:xfrm>
        </p:grpSpPr>
        <p:sp>
          <p:nvSpPr>
            <p:cNvPr id="19" name="Oval 18">
              <a:extLst>
                <a:ext uri="{FF2B5EF4-FFF2-40B4-BE49-F238E27FC236}">
                  <a16:creationId xmlns:a16="http://schemas.microsoft.com/office/drawing/2014/main" id="{D02B7CD4-F8FC-F24B-958B-A8F6915C811B}"/>
                </a:ext>
              </a:extLst>
            </p:cNvPr>
            <p:cNvSpPr/>
            <p:nvPr/>
          </p:nvSpPr>
          <p:spPr>
            <a:xfrm>
              <a:off x="1133580" y="2023359"/>
              <a:ext cx="654423" cy="654073"/>
            </a:xfrm>
            <a:prstGeom prst="ellipse">
              <a:avLst/>
            </a:prstGeom>
            <a:solidFill>
              <a:schemeClr val="accent1"/>
            </a:solidFill>
          </p:spPr>
          <p:txBody>
            <a:bodyPr wrap="square" lIns="0" tIns="0" rIns="0" bIns="0" rtlCol="0" anchor="ctr">
              <a:noAutofit/>
            </a:bodyPr>
            <a:lstStyle/>
            <a:p>
              <a:pPr algn="ctr"/>
              <a:endParaRPr lang="en-GB" sz="1200" dirty="0" err="1">
                <a:solidFill>
                  <a:srgbClr val="FFFFFF"/>
                </a:solidFill>
                <a:latin typeface="IBM Plex Sans" panose="020B0503050203000203" pitchFamily="34" charset="77"/>
                <a:cs typeface="Arial"/>
              </a:endParaRPr>
            </a:p>
          </p:txBody>
        </p:sp>
        <p:pic>
          <p:nvPicPr>
            <p:cNvPr id="20" name="Picture 19">
              <a:extLst>
                <a:ext uri="{FF2B5EF4-FFF2-40B4-BE49-F238E27FC236}">
                  <a16:creationId xmlns:a16="http://schemas.microsoft.com/office/drawing/2014/main" id="{D547A0D6-0421-2F49-8444-B7E46BE92C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300" y="2132883"/>
              <a:ext cx="419100" cy="419100"/>
            </a:xfrm>
            <a:prstGeom prst="rect">
              <a:avLst/>
            </a:prstGeom>
          </p:spPr>
        </p:pic>
      </p:grpSp>
      <p:sp>
        <p:nvSpPr>
          <p:cNvPr id="21" name="Footer Placeholder 2">
            <a:extLst>
              <a:ext uri="{FF2B5EF4-FFF2-40B4-BE49-F238E27FC236}">
                <a16:creationId xmlns:a16="http://schemas.microsoft.com/office/drawing/2014/main" id="{DC7B9B6A-539C-42AD-8074-AA577E302A3F}"/>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effectLst/>
                <a:uLnTx/>
                <a:uFillTx/>
                <a:latin typeface="Arial"/>
                <a:ea typeface="+mn-ea"/>
                <a:cs typeface="IBM Plex Sans"/>
              </a:rPr>
              <a:t>© IBM Corporation 2019</a:t>
            </a:r>
            <a:r>
              <a:rPr kumimoji="0" lang="en-US" sz="700" b="0" i="0" u="none" strike="noStrike" kern="1200" cap="none" spc="0" normalizeH="0" baseline="0" noProof="0" dirty="0">
                <a:ln>
                  <a:noFill/>
                </a:ln>
                <a:effectLst/>
                <a:uLnTx/>
                <a:uFillTx/>
                <a:latin typeface="Arial"/>
                <a:ea typeface="+mn-ea"/>
                <a:cs typeface="+mn-cs"/>
              </a:rPr>
              <a:t> </a:t>
            </a:r>
          </a:p>
        </p:txBody>
      </p:sp>
    </p:spTree>
    <p:extLst>
      <p:ext uri="{BB962C8B-B14F-4D97-AF65-F5344CB8AC3E}">
        <p14:creationId xmlns:p14="http://schemas.microsoft.com/office/powerpoint/2010/main" val="127565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1F6E-9BC8-1D49-8629-BF86024F93AB}"/>
              </a:ext>
            </a:extLst>
          </p:cNvPr>
          <p:cNvSpPr>
            <a:spLocks noGrp="1"/>
          </p:cNvSpPr>
          <p:nvPr>
            <p:ph type="title"/>
          </p:nvPr>
        </p:nvSpPr>
        <p:spPr>
          <a:xfrm>
            <a:off x="228599" y="173736"/>
            <a:ext cx="5415456" cy="2286000"/>
          </a:xfrm>
        </p:spPr>
        <p:txBody>
          <a:bodyPr/>
          <a:lstStyle/>
          <a:p>
            <a:r>
              <a:rPr lang="en-US" dirty="0">
                <a:solidFill>
                  <a:srgbClr val="D8E8FF"/>
                </a:solidFill>
              </a:rPr>
              <a:t>Conversational Search:</a:t>
            </a:r>
            <a:br>
              <a:rPr lang="en-US" dirty="0">
                <a:solidFill>
                  <a:srgbClr val="D8E8FF"/>
                </a:solidFill>
              </a:rPr>
            </a:br>
            <a:br>
              <a:rPr lang="en-US" dirty="0">
                <a:solidFill>
                  <a:srgbClr val="D8E8FF"/>
                </a:solidFill>
              </a:rPr>
            </a:br>
            <a:r>
              <a:rPr lang="en-US" sz="2800" dirty="0"/>
              <a:t>IBM Micromedex with the artificial intelligence of Watson</a:t>
            </a:r>
            <a:endParaRPr lang="en-US" dirty="0"/>
          </a:p>
        </p:txBody>
      </p:sp>
      <p:sp>
        <p:nvSpPr>
          <p:cNvPr id="3" name="Slide Number Placeholder 2">
            <a:extLst>
              <a:ext uri="{FF2B5EF4-FFF2-40B4-BE49-F238E27FC236}">
                <a16:creationId xmlns:a16="http://schemas.microsoft.com/office/drawing/2014/main" id="{A10AD7FF-12F9-9945-8F1E-D73D2E01A953}"/>
              </a:ext>
            </a:extLst>
          </p:cNvPr>
          <p:cNvSpPr>
            <a:spLocks noGrp="1"/>
          </p:cNvSpPr>
          <p:nvPr>
            <p:ph type="sldNum" sz="quarter" idx="4"/>
          </p:nvPr>
        </p:nvSpPr>
        <p:spPr/>
        <p:txBody>
          <a:bodyPr/>
          <a:lstStyle/>
          <a:p>
            <a:fld id="{E4DBDE34-E9B5-E04F-B662-69720E4BCB53}" type="slidenum">
              <a:rPr lang="en-US" smtClean="0"/>
              <a:pPr/>
              <a:t>15</a:t>
            </a:fld>
            <a:endParaRPr lang="en-US" dirty="0"/>
          </a:p>
        </p:txBody>
      </p:sp>
      <p:sp>
        <p:nvSpPr>
          <p:cNvPr id="5" name="Footer Placeholder 2">
            <a:extLst>
              <a:ext uri="{FF2B5EF4-FFF2-40B4-BE49-F238E27FC236}">
                <a16:creationId xmlns:a16="http://schemas.microsoft.com/office/drawing/2014/main" id="{5A0DCAEF-77BF-4944-BDC8-142E2003B0B1}"/>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effectLst/>
                <a:uLnTx/>
                <a:uFillTx/>
                <a:latin typeface="Arial"/>
                <a:ea typeface="+mn-ea"/>
                <a:cs typeface="IBM Plex Sans"/>
              </a:rPr>
              <a:t>© IBM Corporation 2019</a:t>
            </a:r>
            <a:r>
              <a:rPr kumimoji="0" lang="en-US" sz="700" b="0" i="0" u="none" strike="noStrike" kern="1200" cap="none" spc="0" normalizeH="0" baseline="0" noProof="0" dirty="0">
                <a:ln>
                  <a:noFill/>
                </a:ln>
                <a:effectLst/>
                <a:uLnTx/>
                <a:uFillTx/>
                <a:latin typeface="Arial"/>
                <a:ea typeface="+mn-ea"/>
                <a:cs typeface="+mn-cs"/>
              </a:rPr>
              <a:t> </a:t>
            </a:r>
          </a:p>
        </p:txBody>
      </p:sp>
    </p:spTree>
    <p:extLst>
      <p:ext uri="{BB962C8B-B14F-4D97-AF65-F5344CB8AC3E}">
        <p14:creationId xmlns:p14="http://schemas.microsoft.com/office/powerpoint/2010/main" val="35197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2063D5-11C3-0648-BAEB-0E3C0E08A4BF}"/>
              </a:ext>
            </a:extLst>
          </p:cNvPr>
          <p:cNvSpPr>
            <a:spLocks noGrp="1"/>
          </p:cNvSpPr>
          <p:nvPr>
            <p:ph type="sldNum" sz="quarter" idx="4"/>
          </p:nvPr>
        </p:nvSpPr>
        <p:spPr/>
        <p:txBody>
          <a:bodyPr/>
          <a:lstStyle/>
          <a:p>
            <a:fld id="{E4DBDE34-E9B5-E04F-B662-69720E4BCB53}" type="slidenum">
              <a:rPr lang="en-US" smtClean="0"/>
              <a:pPr/>
              <a:t>16</a:t>
            </a:fld>
            <a:endParaRPr lang="en-US" dirty="0"/>
          </a:p>
        </p:txBody>
      </p:sp>
      <p:sp>
        <p:nvSpPr>
          <p:cNvPr id="7" name="TextBox 6">
            <a:extLst>
              <a:ext uri="{FF2B5EF4-FFF2-40B4-BE49-F238E27FC236}">
                <a16:creationId xmlns:a16="http://schemas.microsoft.com/office/drawing/2014/main" id="{BFF8A1B2-A4B1-8044-A219-0EEF9C4594E5}"/>
              </a:ext>
            </a:extLst>
          </p:cNvPr>
          <p:cNvSpPr txBox="1"/>
          <p:nvPr/>
        </p:nvSpPr>
        <p:spPr>
          <a:xfrm>
            <a:off x="122511"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Common sense</a:t>
            </a:r>
          </a:p>
        </p:txBody>
      </p:sp>
      <p:sp>
        <p:nvSpPr>
          <p:cNvPr id="8" name="TextBox 7">
            <a:extLst>
              <a:ext uri="{FF2B5EF4-FFF2-40B4-BE49-F238E27FC236}">
                <a16:creationId xmlns:a16="http://schemas.microsoft.com/office/drawing/2014/main" id="{3942F7F4-800D-AF44-9568-7E43EFD81E7E}"/>
              </a:ext>
            </a:extLst>
          </p:cNvPr>
          <p:cNvSpPr txBox="1"/>
          <p:nvPr/>
        </p:nvSpPr>
        <p:spPr>
          <a:xfrm>
            <a:off x="1211945"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Dilemmas</a:t>
            </a:r>
          </a:p>
        </p:txBody>
      </p:sp>
      <p:sp>
        <p:nvSpPr>
          <p:cNvPr id="9" name="TextBox 8">
            <a:extLst>
              <a:ext uri="{FF2B5EF4-FFF2-40B4-BE49-F238E27FC236}">
                <a16:creationId xmlns:a16="http://schemas.microsoft.com/office/drawing/2014/main" id="{145326D2-6B87-CB49-8215-788BD268C375}"/>
              </a:ext>
            </a:extLst>
          </p:cNvPr>
          <p:cNvSpPr txBox="1"/>
          <p:nvPr/>
        </p:nvSpPr>
        <p:spPr>
          <a:xfrm>
            <a:off x="2265064"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Morals</a:t>
            </a:r>
          </a:p>
        </p:txBody>
      </p:sp>
      <p:sp>
        <p:nvSpPr>
          <p:cNvPr id="10" name="TextBox 9">
            <a:extLst>
              <a:ext uri="{FF2B5EF4-FFF2-40B4-BE49-F238E27FC236}">
                <a16:creationId xmlns:a16="http://schemas.microsoft.com/office/drawing/2014/main" id="{7AFEFD53-B5FE-8C45-A948-AC5282EC27DE}"/>
              </a:ext>
            </a:extLst>
          </p:cNvPr>
          <p:cNvSpPr txBox="1"/>
          <p:nvPr/>
        </p:nvSpPr>
        <p:spPr>
          <a:xfrm>
            <a:off x="3345420"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Compassion</a:t>
            </a:r>
          </a:p>
        </p:txBody>
      </p:sp>
      <p:sp>
        <p:nvSpPr>
          <p:cNvPr id="11" name="TextBox 10">
            <a:extLst>
              <a:ext uri="{FF2B5EF4-FFF2-40B4-BE49-F238E27FC236}">
                <a16:creationId xmlns:a16="http://schemas.microsoft.com/office/drawing/2014/main" id="{5D4B54E8-AD33-1644-BB04-2346416B3B18}"/>
              </a:ext>
            </a:extLst>
          </p:cNvPr>
          <p:cNvSpPr txBox="1"/>
          <p:nvPr/>
        </p:nvSpPr>
        <p:spPr>
          <a:xfrm>
            <a:off x="4471168"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Imagination</a:t>
            </a:r>
          </a:p>
        </p:txBody>
      </p:sp>
      <p:sp>
        <p:nvSpPr>
          <p:cNvPr id="12" name="TextBox 11">
            <a:extLst>
              <a:ext uri="{FF2B5EF4-FFF2-40B4-BE49-F238E27FC236}">
                <a16:creationId xmlns:a16="http://schemas.microsoft.com/office/drawing/2014/main" id="{78F64D82-2F56-A945-A421-4050F86D2837}"/>
              </a:ext>
            </a:extLst>
          </p:cNvPr>
          <p:cNvSpPr txBox="1"/>
          <p:nvPr/>
        </p:nvSpPr>
        <p:spPr>
          <a:xfrm>
            <a:off x="5605996"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Dreaming</a:t>
            </a:r>
          </a:p>
        </p:txBody>
      </p:sp>
      <p:sp>
        <p:nvSpPr>
          <p:cNvPr id="13" name="TextBox 12">
            <a:extLst>
              <a:ext uri="{FF2B5EF4-FFF2-40B4-BE49-F238E27FC236}">
                <a16:creationId xmlns:a16="http://schemas.microsoft.com/office/drawing/2014/main" id="{1B3B4E13-07FB-DD49-A9AF-359F44145798}"/>
              </a:ext>
            </a:extLst>
          </p:cNvPr>
          <p:cNvSpPr txBox="1"/>
          <p:nvPr/>
        </p:nvSpPr>
        <p:spPr>
          <a:xfrm>
            <a:off x="6758981" y="2234697"/>
            <a:ext cx="1072285" cy="276118"/>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Abstraction</a:t>
            </a:r>
          </a:p>
        </p:txBody>
      </p:sp>
      <p:sp>
        <p:nvSpPr>
          <p:cNvPr id="14" name="TextBox 13">
            <a:extLst>
              <a:ext uri="{FF2B5EF4-FFF2-40B4-BE49-F238E27FC236}">
                <a16:creationId xmlns:a16="http://schemas.microsoft.com/office/drawing/2014/main" id="{A823EAA5-4445-F646-BBDE-436197A99B4B}"/>
              </a:ext>
            </a:extLst>
          </p:cNvPr>
          <p:cNvSpPr txBox="1"/>
          <p:nvPr/>
        </p:nvSpPr>
        <p:spPr>
          <a:xfrm>
            <a:off x="7866571" y="2234697"/>
            <a:ext cx="1210835" cy="250515"/>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Generalization</a:t>
            </a:r>
          </a:p>
        </p:txBody>
      </p:sp>
      <p:pic>
        <p:nvPicPr>
          <p:cNvPr id="15" name="Picture 14">
            <a:extLst>
              <a:ext uri="{FF2B5EF4-FFF2-40B4-BE49-F238E27FC236}">
                <a16:creationId xmlns:a16="http://schemas.microsoft.com/office/drawing/2014/main" id="{05CBD047-3E08-704E-B3BC-56A5DDC452F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20194" y="1536885"/>
            <a:ext cx="8322124" cy="605245"/>
          </a:xfrm>
          <a:prstGeom prst="rect">
            <a:avLst/>
          </a:prstGeom>
        </p:spPr>
      </p:pic>
      <p:sp>
        <p:nvSpPr>
          <p:cNvPr id="17" name="TextBox 16">
            <a:extLst>
              <a:ext uri="{FF2B5EF4-FFF2-40B4-BE49-F238E27FC236}">
                <a16:creationId xmlns:a16="http://schemas.microsoft.com/office/drawing/2014/main" id="{A44CA723-D5CF-CD41-B41A-DBB23672C86B}"/>
              </a:ext>
            </a:extLst>
          </p:cNvPr>
          <p:cNvSpPr txBox="1"/>
          <p:nvPr/>
        </p:nvSpPr>
        <p:spPr>
          <a:xfrm>
            <a:off x="275192" y="3090337"/>
            <a:ext cx="6390403" cy="244129"/>
          </a:xfrm>
          <a:prstGeom prst="rect">
            <a:avLst/>
          </a:prstGeom>
          <a:noFill/>
        </p:spPr>
        <p:txBody>
          <a:bodyPr wrap="square" lIns="0" tIns="0" rIns="0" bIns="0" rtlCol="0">
            <a:noAutofit/>
          </a:bodyPr>
          <a:lstStyle/>
          <a:p>
            <a:pPr marL="0" marR="0" lvl="0" indent="0" algn="l" defTabSz="871317" rtl="0" eaLnBrk="0" fontAlgn="auto" latinLnBrk="0" hangingPunct="0">
              <a:lnSpc>
                <a:spcPts val="1307"/>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2">
                    <a:lumMod val="60000"/>
                    <a:lumOff val="40000"/>
                  </a:schemeClr>
                </a:solidFill>
                <a:effectLst/>
                <a:uLnTx/>
                <a:uFillTx/>
                <a:latin typeface="IBM Plex Sans" panose="020B0503050203000203" pitchFamily="34" charset="77"/>
                <a:ea typeface="Arial" charset="0"/>
                <a:cs typeface="Arial" charset="0"/>
              </a:rPr>
              <a:t>Cognitive systems excel at:</a:t>
            </a:r>
          </a:p>
        </p:txBody>
      </p:sp>
      <p:pic>
        <p:nvPicPr>
          <p:cNvPr id="18" name="Picture 17">
            <a:extLst>
              <a:ext uri="{FF2B5EF4-FFF2-40B4-BE49-F238E27FC236}">
                <a16:creationId xmlns:a16="http://schemas.microsoft.com/office/drawing/2014/main" id="{76A2DB4F-9213-974C-9E67-4EA017D4131D}"/>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1500"/>
                    </a14:imgEffect>
                    <a14:imgEffect>
                      <a14:saturation sat="297000"/>
                    </a14:imgEffect>
                  </a14:imgLayer>
                </a14:imgProps>
              </a:ext>
              <a:ext uri="{28A0092B-C50C-407E-A947-70E740481C1C}">
                <a14:useLocalDpi xmlns:a14="http://schemas.microsoft.com/office/drawing/2010/main" val="0"/>
              </a:ext>
            </a:extLst>
          </a:blip>
          <a:stretch>
            <a:fillRect/>
          </a:stretch>
        </p:blipFill>
        <p:spPr>
          <a:xfrm>
            <a:off x="1402759" y="3389516"/>
            <a:ext cx="6684196" cy="676881"/>
          </a:xfrm>
          <a:prstGeom prst="rect">
            <a:avLst/>
          </a:prstGeom>
        </p:spPr>
      </p:pic>
      <p:sp>
        <p:nvSpPr>
          <p:cNvPr id="19" name="TextBox 18">
            <a:extLst>
              <a:ext uri="{FF2B5EF4-FFF2-40B4-BE49-F238E27FC236}">
                <a16:creationId xmlns:a16="http://schemas.microsoft.com/office/drawing/2014/main" id="{EC871611-FA37-6545-9785-31280D5CDE1A}"/>
              </a:ext>
            </a:extLst>
          </p:cNvPr>
          <p:cNvSpPr txBox="1"/>
          <p:nvPr/>
        </p:nvSpPr>
        <p:spPr>
          <a:xfrm>
            <a:off x="1075317"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Natural Language</a:t>
            </a:r>
          </a:p>
        </p:txBody>
      </p:sp>
      <p:sp>
        <p:nvSpPr>
          <p:cNvPr id="20" name="TextBox 19">
            <a:extLst>
              <a:ext uri="{FF2B5EF4-FFF2-40B4-BE49-F238E27FC236}">
                <a16:creationId xmlns:a16="http://schemas.microsoft.com/office/drawing/2014/main" id="{0B571C56-0E51-E844-8496-9FB1E6D6F13B}"/>
              </a:ext>
            </a:extLst>
          </p:cNvPr>
          <p:cNvSpPr txBox="1"/>
          <p:nvPr/>
        </p:nvSpPr>
        <p:spPr>
          <a:xfrm>
            <a:off x="2293694"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Pattern Identification</a:t>
            </a:r>
          </a:p>
        </p:txBody>
      </p:sp>
      <p:sp>
        <p:nvSpPr>
          <p:cNvPr id="21" name="TextBox 20">
            <a:extLst>
              <a:ext uri="{FF2B5EF4-FFF2-40B4-BE49-F238E27FC236}">
                <a16:creationId xmlns:a16="http://schemas.microsoft.com/office/drawing/2014/main" id="{4113C471-EBEA-2F46-A851-E22E53228F33}"/>
              </a:ext>
            </a:extLst>
          </p:cNvPr>
          <p:cNvSpPr txBox="1"/>
          <p:nvPr/>
        </p:nvSpPr>
        <p:spPr>
          <a:xfrm>
            <a:off x="3471458"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Locating Knowledge</a:t>
            </a:r>
          </a:p>
        </p:txBody>
      </p:sp>
      <p:sp>
        <p:nvSpPr>
          <p:cNvPr id="22" name="TextBox 21">
            <a:extLst>
              <a:ext uri="{FF2B5EF4-FFF2-40B4-BE49-F238E27FC236}">
                <a16:creationId xmlns:a16="http://schemas.microsoft.com/office/drawing/2014/main" id="{EBFF3C89-96C8-6741-A8A4-00217AA80D6F}"/>
              </a:ext>
            </a:extLst>
          </p:cNvPr>
          <p:cNvSpPr txBox="1"/>
          <p:nvPr/>
        </p:nvSpPr>
        <p:spPr>
          <a:xfrm>
            <a:off x="4679681"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Machine Learning</a:t>
            </a:r>
          </a:p>
        </p:txBody>
      </p:sp>
      <p:sp>
        <p:nvSpPr>
          <p:cNvPr id="23" name="TextBox 22">
            <a:extLst>
              <a:ext uri="{FF2B5EF4-FFF2-40B4-BE49-F238E27FC236}">
                <a16:creationId xmlns:a16="http://schemas.microsoft.com/office/drawing/2014/main" id="{BB83AB99-8916-BB4D-AC2D-94E3BB881D81}"/>
              </a:ext>
            </a:extLst>
          </p:cNvPr>
          <p:cNvSpPr txBox="1"/>
          <p:nvPr/>
        </p:nvSpPr>
        <p:spPr>
          <a:xfrm>
            <a:off x="5938670"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Minimize </a:t>
            </a:r>
            <a:b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b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Bias</a:t>
            </a:r>
          </a:p>
        </p:txBody>
      </p:sp>
      <p:sp>
        <p:nvSpPr>
          <p:cNvPr id="24" name="TextBox 23">
            <a:extLst>
              <a:ext uri="{FF2B5EF4-FFF2-40B4-BE49-F238E27FC236}">
                <a16:creationId xmlns:a16="http://schemas.microsoft.com/office/drawing/2014/main" id="{A07182BF-31CD-AA45-8653-41D390402ADA}"/>
              </a:ext>
            </a:extLst>
          </p:cNvPr>
          <p:cNvSpPr txBox="1"/>
          <p:nvPr/>
        </p:nvSpPr>
        <p:spPr>
          <a:xfrm>
            <a:off x="7207813" y="4200674"/>
            <a:ext cx="1199198" cy="308799"/>
          </a:xfrm>
          <a:prstGeom prst="rect">
            <a:avLst/>
          </a:prstGeom>
          <a:noFill/>
        </p:spPr>
        <p:txBody>
          <a:bodyPr wrap="square" lIns="0" tIns="0" rIns="0" bIns="0" rtlCol="0">
            <a:noAutofit/>
          </a:bodyPr>
          <a:lstStyle/>
          <a:p>
            <a:pPr marL="0" marR="0" lvl="0" indent="0" algn="ctr" defTabSz="87131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Endless </a:t>
            </a:r>
            <a:b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b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Capacity</a:t>
            </a:r>
          </a:p>
        </p:txBody>
      </p:sp>
      <p:sp>
        <p:nvSpPr>
          <p:cNvPr id="25" name="TextBox 7">
            <a:extLst>
              <a:ext uri="{FF2B5EF4-FFF2-40B4-BE49-F238E27FC236}">
                <a16:creationId xmlns:a16="http://schemas.microsoft.com/office/drawing/2014/main" id="{9D309279-D613-E449-8FC8-5ECCE452F338}"/>
              </a:ext>
            </a:extLst>
          </p:cNvPr>
          <p:cNvSpPr txBox="1">
            <a:spLocks noChangeArrowheads="1"/>
          </p:cNvSpPr>
          <p:nvPr/>
        </p:nvSpPr>
        <p:spPr bwMode="auto">
          <a:xfrm>
            <a:off x="172857" y="222008"/>
            <a:ext cx="9144000" cy="395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6507" tIns="43253" rIns="86507" bIns="43253">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marL="0" marR="0" lvl="0" indent="0" algn="l" defTabSz="34285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IBM Plex Sans" panose="020B0503050203000203" pitchFamily="34" charset="77"/>
              </a:rPr>
              <a:t>Humans + Cognitive = AI or Augmented Intelligence</a:t>
            </a:r>
          </a:p>
        </p:txBody>
      </p:sp>
      <p:cxnSp>
        <p:nvCxnSpPr>
          <p:cNvPr id="27" name="Straight Connector 26">
            <a:extLst>
              <a:ext uri="{FF2B5EF4-FFF2-40B4-BE49-F238E27FC236}">
                <a16:creationId xmlns:a16="http://schemas.microsoft.com/office/drawing/2014/main" id="{906DD7E4-C1BA-A744-9B51-5AEFAF5CEA6A}"/>
              </a:ext>
            </a:extLst>
          </p:cNvPr>
          <p:cNvCxnSpPr/>
          <p:nvPr/>
        </p:nvCxnSpPr>
        <p:spPr>
          <a:xfrm>
            <a:off x="275192" y="2829263"/>
            <a:ext cx="8640208" cy="0"/>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E480FAB-0B72-BA44-9CF4-F9A5F2E50C47}"/>
              </a:ext>
            </a:extLst>
          </p:cNvPr>
          <p:cNvSpPr txBox="1"/>
          <p:nvPr/>
        </p:nvSpPr>
        <p:spPr>
          <a:xfrm>
            <a:off x="342170" y="1210819"/>
            <a:ext cx="6390403" cy="290357"/>
          </a:xfrm>
          <a:prstGeom prst="rect">
            <a:avLst/>
          </a:prstGeom>
          <a:noFill/>
        </p:spPr>
        <p:txBody>
          <a:bodyPr wrap="square" lIns="0" tIns="0" rIns="0" bIns="0" rtlCol="0">
            <a:noAutofit/>
          </a:bodyPr>
          <a:lstStyle/>
          <a:p>
            <a:pPr marL="0" marR="0" lvl="0" indent="0" algn="l" defTabSz="871317" rtl="0" eaLnBrk="0" fontAlgn="auto" latinLnBrk="0" hangingPunct="0">
              <a:lnSpc>
                <a:spcPts val="1307"/>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2">
                    <a:lumMod val="60000"/>
                    <a:lumOff val="40000"/>
                  </a:schemeClr>
                </a:solidFill>
                <a:effectLst/>
                <a:uLnTx/>
                <a:uFillTx/>
                <a:latin typeface="IBM Plex Sans" panose="020B0503050203000203" pitchFamily="34" charset="77"/>
                <a:ea typeface="Arial" charset="0"/>
                <a:cs typeface="Arial" charset="0"/>
              </a:rPr>
              <a:t>People excel at:</a:t>
            </a:r>
          </a:p>
        </p:txBody>
      </p:sp>
      <p:sp>
        <p:nvSpPr>
          <p:cNvPr id="26" name="Footer Placeholder 2">
            <a:extLst>
              <a:ext uri="{FF2B5EF4-FFF2-40B4-BE49-F238E27FC236}">
                <a16:creationId xmlns:a16="http://schemas.microsoft.com/office/drawing/2014/main" id="{C431CBC3-F970-4D64-BF34-A611AC991A4A}"/>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FFFFFF"/>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FFFFFF"/>
                </a:solidFill>
                <a:effectLst/>
                <a:uLnTx/>
                <a:uFillTx/>
                <a:latin typeface="Arial"/>
                <a:ea typeface="+mn-ea"/>
                <a:cs typeface="+mn-cs"/>
              </a:rPr>
              <a:t> </a:t>
            </a:r>
          </a:p>
        </p:txBody>
      </p:sp>
    </p:spTree>
    <p:extLst>
      <p:ext uri="{BB962C8B-B14F-4D97-AF65-F5344CB8AC3E}">
        <p14:creationId xmlns:p14="http://schemas.microsoft.com/office/powerpoint/2010/main" val="372068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2A6C7F-F084-A74C-A9EC-DC67C064372A}"/>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FFFFFF"/>
                </a:solidFill>
                <a:effectLst/>
                <a:uLnTx/>
                <a:uFillTx/>
                <a:latin typeface="IBM Plex Sans Regular"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700" b="0" i="0" u="none" strike="noStrike" kern="1200" cap="none" spc="0" normalizeH="0" baseline="0" noProof="0" dirty="0">
              <a:ln>
                <a:noFill/>
              </a:ln>
              <a:solidFill>
                <a:srgbClr val="FFFFFF"/>
              </a:solidFill>
              <a:effectLst/>
              <a:uLnTx/>
              <a:uFillTx/>
              <a:latin typeface="IBM Plex Sans Regular" charset="0"/>
            </a:endParaRPr>
          </a:p>
        </p:txBody>
      </p:sp>
      <p:sp>
        <p:nvSpPr>
          <p:cNvPr id="4" name="Footer Placeholder 3">
            <a:extLst>
              <a:ext uri="{FF2B5EF4-FFF2-40B4-BE49-F238E27FC236}">
                <a16:creationId xmlns:a16="http://schemas.microsoft.com/office/drawing/2014/main" id="{E05FAD83-753A-0943-81D7-4721D6D3C11A}"/>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40000"/>
                  </a:srgbClr>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FFFFFF">
                    <a:alpha val="40000"/>
                  </a:srgbClr>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FFFFFF"/>
                </a:solidFill>
                <a:effectLst/>
                <a:uLnTx/>
                <a:uFillTx/>
                <a:latin typeface="Arial"/>
                <a:ea typeface="+mn-ea"/>
                <a:cs typeface="+mn-cs"/>
              </a:rPr>
              <a:t> </a:t>
            </a:r>
          </a:p>
        </p:txBody>
      </p:sp>
      <p:sp>
        <p:nvSpPr>
          <p:cNvPr id="5" name="object 9">
            <a:extLst>
              <a:ext uri="{FF2B5EF4-FFF2-40B4-BE49-F238E27FC236}">
                <a16:creationId xmlns:a16="http://schemas.microsoft.com/office/drawing/2014/main" id="{4B784D5D-078E-144C-BECC-EF20D11D0095}"/>
              </a:ext>
            </a:extLst>
          </p:cNvPr>
          <p:cNvSpPr txBox="1">
            <a:spLocks/>
          </p:cNvSpPr>
          <p:nvPr/>
        </p:nvSpPr>
        <p:spPr>
          <a:xfrm>
            <a:off x="305865" y="284085"/>
            <a:ext cx="3837761" cy="1477328"/>
          </a:xfrm>
          <a:prstGeom prst="rect">
            <a:avLst/>
          </a:prstGeom>
        </p:spPr>
        <p:txBody>
          <a:bodyPr vert="horz" wrap="square" lIns="0" tIns="0" rIns="0" bIns="0" rtlCol="0">
            <a:spAutoFit/>
          </a:bodyPr>
          <a:lstStyle>
            <a:lvl1pPr>
              <a:defRPr sz="1800" b="0" i="0">
                <a:solidFill>
                  <a:schemeClr val="bg1"/>
                </a:solidFill>
                <a:latin typeface="Helvetica"/>
                <a:ea typeface="+mj-ea"/>
                <a:cs typeface="Helvetica"/>
              </a:defRPr>
            </a:lvl1pPr>
          </a:lstStyle>
          <a:p>
            <a:pPr marL="9525"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5" normalizeH="0" baseline="0" noProof="0" dirty="0">
                <a:ln>
                  <a:noFill/>
                </a:ln>
                <a:solidFill>
                  <a:srgbClr val="FFFFFF"/>
                </a:solidFill>
                <a:effectLst/>
                <a:uLnTx/>
                <a:uFillTx/>
                <a:latin typeface="IBM Plex Sans" panose="020B0503050203000203" pitchFamily="34" charset="77"/>
                <a:ea typeface="Arial" charset="0"/>
                <a:cs typeface="Arial" charset="0"/>
              </a:rPr>
              <a:t>Your knowledge, accelerated.</a:t>
            </a:r>
          </a:p>
          <a:p>
            <a:pPr marL="9525"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5" normalizeH="0" baseline="0" noProof="0" dirty="0">
                <a:ln>
                  <a:noFill/>
                </a:ln>
                <a:solidFill>
                  <a:srgbClr val="00B3A0"/>
                </a:solidFill>
                <a:effectLst/>
                <a:uLnTx/>
                <a:uFillTx/>
                <a:latin typeface="IBM Plex Sans" panose="020B0503050203000203" pitchFamily="34" charset="77"/>
                <a:ea typeface="Arial" charset="0"/>
                <a:cs typeface="Arial" charset="0"/>
              </a:rPr>
              <a:t>IBM Micromedex</a:t>
            </a:r>
            <a:r>
              <a:rPr kumimoji="0" lang="en-US" sz="2400" b="0" i="0" u="none" strike="noStrike" kern="0" cap="none" spc="-15" normalizeH="0" baseline="30000" noProof="0" dirty="0">
                <a:ln>
                  <a:noFill/>
                </a:ln>
                <a:solidFill>
                  <a:srgbClr val="00B3A0"/>
                </a:solidFill>
                <a:effectLst/>
                <a:uLnTx/>
                <a:uFillTx/>
                <a:latin typeface="IBM Plex Sans" panose="020B0503050203000203" pitchFamily="34" charset="77"/>
                <a:ea typeface="Arial" charset="0"/>
                <a:cs typeface="Arial" charset="0"/>
              </a:rPr>
              <a:t>®</a:t>
            </a:r>
            <a:r>
              <a:rPr kumimoji="0" lang="en-US" sz="2400" b="0" i="0" u="none" strike="noStrike" kern="0" cap="none" spc="-15" normalizeH="0" baseline="0" noProof="0" dirty="0">
                <a:ln>
                  <a:noFill/>
                </a:ln>
                <a:solidFill>
                  <a:srgbClr val="00B3A0"/>
                </a:solidFill>
                <a:effectLst/>
                <a:uLnTx/>
                <a:uFillTx/>
                <a:latin typeface="IBM Plex Sans" panose="020B0503050203000203" pitchFamily="34" charset="77"/>
                <a:ea typeface="Arial" charset="0"/>
                <a:cs typeface="Arial" charset="0"/>
              </a:rPr>
              <a:t> </a:t>
            </a:r>
            <a:br>
              <a:rPr kumimoji="0" lang="en-US" sz="2400" b="0" i="0" u="none" strike="noStrike" kern="0" cap="none" spc="-15" normalizeH="0" baseline="0" noProof="0" dirty="0">
                <a:ln>
                  <a:noFill/>
                </a:ln>
                <a:solidFill>
                  <a:srgbClr val="00B3A0"/>
                </a:solidFill>
                <a:effectLst/>
                <a:uLnTx/>
                <a:uFillTx/>
                <a:latin typeface="IBM Plex Sans" panose="020B0503050203000203" pitchFamily="34" charset="77"/>
                <a:ea typeface="Arial" charset="0"/>
                <a:cs typeface="Arial" charset="0"/>
              </a:rPr>
            </a:br>
            <a:r>
              <a:rPr kumimoji="0" lang="en-US" sz="2400" b="0" i="0" u="none" strike="noStrike" kern="0" cap="none" spc="-15" normalizeH="0" baseline="0" noProof="0" dirty="0">
                <a:ln>
                  <a:noFill/>
                </a:ln>
                <a:solidFill>
                  <a:srgbClr val="00B3A0"/>
                </a:solidFill>
                <a:effectLst/>
                <a:uLnTx/>
                <a:uFillTx/>
                <a:latin typeface="IBM Plex Sans" panose="020B0503050203000203" pitchFamily="34" charset="77"/>
                <a:ea typeface="Arial" charset="0"/>
                <a:cs typeface="Arial" charset="0"/>
              </a:rPr>
              <a:t>with Watson</a:t>
            </a:r>
            <a:r>
              <a:rPr kumimoji="0" lang="en-US" sz="2400" b="0" i="0" u="none" strike="noStrike" kern="0" cap="none" spc="-15" normalizeH="0" baseline="30000" noProof="0" dirty="0">
                <a:ln>
                  <a:noFill/>
                </a:ln>
                <a:solidFill>
                  <a:srgbClr val="00B3A0"/>
                </a:solidFill>
                <a:effectLst/>
                <a:uLnTx/>
                <a:uFillTx/>
                <a:latin typeface="IBM Plex Sans" panose="020B0503050203000203" pitchFamily="34" charset="77"/>
                <a:ea typeface="Arial" charset="0"/>
                <a:cs typeface="Arial" charset="0"/>
              </a:rPr>
              <a:t>™</a:t>
            </a:r>
            <a:endParaRPr kumimoji="0" lang="en-US" sz="2400" b="0" i="0" u="none" strike="noStrike" kern="0" cap="none" spc="-15" normalizeH="0" baseline="30000" noProof="0" dirty="0">
              <a:ln>
                <a:noFill/>
              </a:ln>
              <a:solidFill>
                <a:srgbClr val="FFFFFF"/>
              </a:solidFill>
              <a:effectLst/>
              <a:uLnTx/>
              <a:uFillTx/>
              <a:latin typeface="IBM Plex Sans" panose="020B0503050203000203" pitchFamily="34" charset="77"/>
              <a:ea typeface="Arial" charset="0"/>
              <a:cs typeface="Arial" charset="0"/>
            </a:endParaRPr>
          </a:p>
        </p:txBody>
      </p:sp>
      <p:sp>
        <p:nvSpPr>
          <p:cNvPr id="6" name="Rectangle 5">
            <a:extLst>
              <a:ext uri="{FF2B5EF4-FFF2-40B4-BE49-F238E27FC236}">
                <a16:creationId xmlns:a16="http://schemas.microsoft.com/office/drawing/2014/main" id="{E659FBC3-BFDB-124C-9B16-E76FA804F623}"/>
              </a:ext>
            </a:extLst>
          </p:cNvPr>
          <p:cNvSpPr/>
          <p:nvPr/>
        </p:nvSpPr>
        <p:spPr>
          <a:xfrm>
            <a:off x="219733" y="1835981"/>
            <a:ext cx="3842778" cy="2862322"/>
          </a:xfrm>
          <a:prstGeom prst="rect">
            <a:avLst/>
          </a:prstGeom>
        </p:spPr>
        <p:txBody>
          <a:bodyPr wrap="square">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As roles evolve, today’s pharmacists need more from </a:t>
            </a:r>
            <a:r>
              <a:rPr kumimoji="0" lang="en-US" sz="2000" b="0" i="0" u="none" strike="noStrike" kern="1200" cap="none" spc="0" normalizeH="0" baseline="0" noProof="0">
                <a:ln>
                  <a:noFill/>
                </a:ln>
                <a:solidFill>
                  <a:srgbClr val="FFFFFF"/>
                </a:solidFill>
                <a:effectLst/>
                <a:uLnTx/>
                <a:uFillTx/>
                <a:latin typeface="IBM Plex Sans" panose="020B0503050203000203" pitchFamily="34" charset="77"/>
                <a:ea typeface="+mn-ea"/>
                <a:cs typeface="+mn-cs"/>
              </a:rPr>
              <a:t>evidence-based clinical </a:t>
            </a: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resources than ever before. </a:t>
            </a:r>
          </a:p>
          <a:p>
            <a:pPr marL="0" marR="0" lvl="0" indent="0" algn="l" defTabSz="457200" rtl="0" eaLnBrk="1" fontAlgn="ctr"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That's why we’re combining AI with Micromedex, to transform how you find answers and help you accelerate care.</a:t>
            </a:r>
          </a:p>
        </p:txBody>
      </p:sp>
      <p:pic>
        <p:nvPicPr>
          <p:cNvPr id="7" name="Picture 6">
            <a:extLst>
              <a:ext uri="{FF2B5EF4-FFF2-40B4-BE49-F238E27FC236}">
                <a16:creationId xmlns:a16="http://schemas.microsoft.com/office/drawing/2014/main" id="{8C392FFC-034C-4E43-89FE-0FB4D2516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868"/>
          <a:stretch/>
        </p:blipFill>
        <p:spPr>
          <a:xfrm>
            <a:off x="4194659" y="0"/>
            <a:ext cx="4949341" cy="5143500"/>
          </a:xfrm>
          <a:prstGeom prst="rect">
            <a:avLst/>
          </a:prstGeom>
        </p:spPr>
      </p:pic>
    </p:spTree>
    <p:extLst>
      <p:ext uri="{BB962C8B-B14F-4D97-AF65-F5344CB8AC3E}">
        <p14:creationId xmlns:p14="http://schemas.microsoft.com/office/powerpoint/2010/main" val="3886803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228601" y="173737"/>
            <a:ext cx="7632327" cy="466502"/>
          </a:xfrm>
        </p:spPr>
        <p:txBody>
          <a:bodyPr vert="horz" lIns="0" tIns="0" rIns="0" bIns="0" rtlCol="0" anchor="t" anchorCtr="0">
            <a:noAutofit/>
          </a:bodyPr>
          <a:lstStyle/>
          <a:p>
            <a:pPr defTabSz="914354" fontAlgn="base">
              <a:spcAft>
                <a:spcPct val="0"/>
              </a:spcAft>
            </a:pPr>
            <a:r>
              <a:rPr lang="en-US" spc="-30" dirty="0">
                <a:solidFill>
                  <a:srgbClr val="FFFFFF"/>
                </a:solidFill>
                <a:latin typeface="IBM Plex Sans" panose="020B0503050203000203" pitchFamily="34" charset="0"/>
                <a:cs typeface="IBM Plex Sans"/>
              </a:rPr>
              <a:t>The Micromedex difference, putting the power of AI to work for you</a:t>
            </a:r>
          </a:p>
        </p:txBody>
      </p:sp>
      <p:sp>
        <p:nvSpPr>
          <p:cNvPr id="3" name="Slide Number Placeholder 2"/>
          <p:cNvSpPr>
            <a:spLocks noGrp="1"/>
          </p:cNvSpPr>
          <p:nvPr>
            <p:ph type="sldNum" sz="quarter" idx="4"/>
          </p:nvPr>
        </p:nvSpPr>
        <p:spPr/>
        <p:txBody>
          <a:bodyPr vert="horz" lIns="0" tIns="0" rIns="0" bIns="0" rtlCol="0" anchor="b" anchorCtr="0"/>
          <a:lstStyle/>
          <a:p>
            <a:pPr marL="0" marR="0" lvl="0" indent="0" algn="r" defTabSz="457189"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a:ln>
                  <a:noFill/>
                </a:ln>
                <a:solidFill>
                  <a:srgbClr val="FFFFFF"/>
                </a:solidFill>
                <a:effectLst/>
                <a:uLnTx/>
                <a:uFillTx/>
                <a:latin typeface="IBM Plex Sans" panose="020B0503050203000203" pitchFamily="34" charset="0"/>
                <a:cs typeface="Arial" charset="0"/>
              </a:rPr>
              <a:pPr marL="0" marR="0" lvl="0" indent="0" algn="r" defTabSz="457189" rtl="0" eaLnBrk="1" fontAlgn="auto" latinLnBrk="0" hangingPunct="1">
                <a:lnSpc>
                  <a:spcPct val="100000"/>
                </a:lnSpc>
                <a:spcBef>
                  <a:spcPts val="0"/>
                </a:spcBef>
                <a:spcAft>
                  <a:spcPts val="0"/>
                </a:spcAft>
                <a:buClrTx/>
                <a:buSzTx/>
                <a:buFontTx/>
                <a:buNone/>
                <a:tabLst/>
                <a:defRPr/>
              </a:pPr>
              <a:t>18</a:t>
            </a:fld>
            <a:endParaRPr kumimoji="0" lang="en-US" sz="7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p:txBody>
      </p:sp>
      <p:sp>
        <p:nvSpPr>
          <p:cNvPr id="8" name="Rectangle 7"/>
          <p:cNvSpPr/>
          <p:nvPr/>
        </p:nvSpPr>
        <p:spPr>
          <a:xfrm>
            <a:off x="325500" y="924324"/>
            <a:ext cx="4206811" cy="1662706"/>
          </a:xfrm>
          <a:prstGeom prst="rect">
            <a:avLst/>
          </a:prstGeom>
          <a:solidFill>
            <a:schemeClr val="bg1">
              <a:alpha val="25000"/>
            </a:schemeClr>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10" name="Rectangle 9"/>
          <p:cNvSpPr/>
          <p:nvPr/>
        </p:nvSpPr>
        <p:spPr>
          <a:xfrm>
            <a:off x="4629210" y="924324"/>
            <a:ext cx="4206811" cy="1662706"/>
          </a:xfrm>
          <a:prstGeom prst="rect">
            <a:avLst/>
          </a:prstGeom>
          <a:solidFill>
            <a:schemeClr val="bg1">
              <a:alpha val="25000"/>
            </a:schemeClr>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endParaRPr>
          </a:p>
        </p:txBody>
      </p:sp>
      <p:sp>
        <p:nvSpPr>
          <p:cNvPr id="11" name="Rectangle 10"/>
          <p:cNvSpPr/>
          <p:nvPr/>
        </p:nvSpPr>
        <p:spPr>
          <a:xfrm>
            <a:off x="325500" y="2685558"/>
            <a:ext cx="4206811" cy="1662706"/>
          </a:xfrm>
          <a:prstGeom prst="rect">
            <a:avLst/>
          </a:prstGeom>
          <a:solidFill>
            <a:schemeClr val="bg1">
              <a:alpha val="25000"/>
            </a:schemeClr>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12" name="Rectangle 11"/>
          <p:cNvSpPr/>
          <p:nvPr/>
        </p:nvSpPr>
        <p:spPr>
          <a:xfrm>
            <a:off x="4629210" y="2685558"/>
            <a:ext cx="4206811" cy="1662706"/>
          </a:xfrm>
          <a:prstGeom prst="rect">
            <a:avLst/>
          </a:prstGeom>
          <a:solidFill>
            <a:schemeClr val="bg1">
              <a:alpha val="25000"/>
            </a:schemeClr>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2" name="TextBox 1"/>
          <p:cNvSpPr txBox="1"/>
          <p:nvPr/>
        </p:nvSpPr>
        <p:spPr>
          <a:xfrm>
            <a:off x="365758" y="968365"/>
            <a:ext cx="478970" cy="584773"/>
          </a:xfrm>
          <a:prstGeom prst="rect">
            <a:avLst/>
          </a:prstGeom>
          <a:noFill/>
        </p:spPr>
        <p:txBody>
          <a:bodyPr wrap="square" lIns="91439" tIns="45719" rIns="91439" bIns="45719"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3648"/>
                </a:solidFill>
                <a:effectLst/>
                <a:uLnTx/>
                <a:uFillTx/>
                <a:latin typeface="IBM Plex Sans" panose="020B0503050203000203" pitchFamily="34" charset="0"/>
                <a:ea typeface="IBM Plex Sans" charset="0"/>
                <a:cs typeface="IBM Plex Sans" charset="0"/>
              </a:rPr>
              <a:t>1</a:t>
            </a:r>
          </a:p>
        </p:txBody>
      </p:sp>
      <p:sp>
        <p:nvSpPr>
          <p:cNvPr id="13" name="TextBox 12"/>
          <p:cNvSpPr txBox="1"/>
          <p:nvPr/>
        </p:nvSpPr>
        <p:spPr>
          <a:xfrm>
            <a:off x="4685959" y="968364"/>
            <a:ext cx="478970" cy="584773"/>
          </a:xfrm>
          <a:prstGeom prst="rect">
            <a:avLst/>
          </a:prstGeom>
          <a:noFill/>
        </p:spPr>
        <p:txBody>
          <a:bodyPr wrap="square" lIns="91439" tIns="45719" rIns="91439" bIns="45719"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3648"/>
                </a:solidFill>
                <a:effectLst/>
                <a:uLnTx/>
                <a:uFillTx/>
                <a:latin typeface="IBM Plex Sans" panose="020B0503050203000203" pitchFamily="34" charset="0"/>
                <a:ea typeface="IBM Plex Sans" charset="0"/>
                <a:cs typeface="IBM Plex Sans" charset="0"/>
              </a:rPr>
              <a:t>2</a:t>
            </a:r>
          </a:p>
        </p:txBody>
      </p:sp>
      <p:sp>
        <p:nvSpPr>
          <p:cNvPr id="14" name="TextBox 13"/>
          <p:cNvSpPr txBox="1"/>
          <p:nvPr/>
        </p:nvSpPr>
        <p:spPr>
          <a:xfrm>
            <a:off x="365758" y="2725864"/>
            <a:ext cx="478970" cy="584773"/>
          </a:xfrm>
          <a:prstGeom prst="rect">
            <a:avLst/>
          </a:prstGeom>
          <a:noFill/>
        </p:spPr>
        <p:txBody>
          <a:bodyPr wrap="square" lIns="91439" tIns="45719" rIns="91439" bIns="45719"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3648"/>
                </a:solidFill>
                <a:effectLst/>
                <a:uLnTx/>
                <a:uFillTx/>
                <a:latin typeface="IBM Plex Sans" panose="020B0503050203000203" pitchFamily="34" charset="0"/>
                <a:ea typeface="IBM Plex Sans" charset="0"/>
                <a:cs typeface="IBM Plex Sans" charset="0"/>
              </a:rPr>
              <a:t>3</a:t>
            </a:r>
          </a:p>
        </p:txBody>
      </p:sp>
      <p:sp>
        <p:nvSpPr>
          <p:cNvPr id="15" name="TextBox 14"/>
          <p:cNvSpPr txBox="1"/>
          <p:nvPr/>
        </p:nvSpPr>
        <p:spPr>
          <a:xfrm>
            <a:off x="4682674" y="2725864"/>
            <a:ext cx="478970" cy="584773"/>
          </a:xfrm>
          <a:prstGeom prst="rect">
            <a:avLst/>
          </a:prstGeom>
          <a:noFill/>
        </p:spPr>
        <p:txBody>
          <a:bodyPr wrap="square" lIns="91439" tIns="45719" rIns="91439" bIns="45719"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3648"/>
                </a:solidFill>
                <a:effectLst/>
                <a:uLnTx/>
                <a:uFillTx/>
                <a:latin typeface="IBM Plex Sans" panose="020B0503050203000203" pitchFamily="34" charset="0"/>
                <a:ea typeface="IBM Plex Sans" charset="0"/>
                <a:cs typeface="IBM Plex Sans" charset="0"/>
              </a:rPr>
              <a:t>4</a:t>
            </a:r>
          </a:p>
        </p:txBody>
      </p:sp>
      <p:sp>
        <p:nvSpPr>
          <p:cNvPr id="16" name="TextBox 15"/>
          <p:cNvSpPr txBox="1"/>
          <p:nvPr/>
        </p:nvSpPr>
        <p:spPr>
          <a:xfrm>
            <a:off x="823525" y="1072880"/>
            <a:ext cx="3200256" cy="369330"/>
          </a:xfrm>
          <a:prstGeom prst="rect">
            <a:avLst/>
          </a:prstGeom>
          <a:noFill/>
        </p:spPr>
        <p:txBody>
          <a:bodyPr wrap="square" lIns="91439" tIns="45719" rIns="91439" bIns="45719"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DEDD7"/>
                </a:solidFill>
                <a:effectLst/>
                <a:uLnTx/>
                <a:uFillTx/>
                <a:latin typeface="IBM Plex Sans" panose="020B0503050203000203" pitchFamily="34" charset="0"/>
                <a:ea typeface="IBM Plex Sans" charset="0"/>
                <a:cs typeface="IBM Plex Sans" charset="0"/>
              </a:rPr>
              <a:t>Trained by clinicians</a:t>
            </a:r>
          </a:p>
        </p:txBody>
      </p:sp>
      <p:sp>
        <p:nvSpPr>
          <p:cNvPr id="21" name="Rectangle 20"/>
          <p:cNvSpPr/>
          <p:nvPr/>
        </p:nvSpPr>
        <p:spPr>
          <a:xfrm>
            <a:off x="864191" y="1688766"/>
            <a:ext cx="2838728" cy="769952"/>
          </a:xfrm>
          <a:prstGeom prst="rect">
            <a:avLst/>
          </a:prstGeom>
          <a:ln/>
        </p:spPr>
        <p:txBody>
          <a:bodyPr wrap="square" lIns="68573" tIns="34289" rIns="68573" bIns="34289">
            <a:spAutoFit/>
          </a:bodyPr>
          <a:lstStyle/>
          <a:p>
            <a:pPr marL="0" marR="0" lvl="0" indent="0" algn="l" defTabSz="457189"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IBM Plex Sans"/>
              </a:rPr>
              <a:t>Developed with the evidence of Micromedex. Regularly validated by IBM clinicians to answer more questions from an expanding source of evidence.</a:t>
            </a:r>
          </a:p>
        </p:txBody>
      </p:sp>
      <p:cxnSp>
        <p:nvCxnSpPr>
          <p:cNvPr id="24" name="Straight Connector 23"/>
          <p:cNvCxnSpPr/>
          <p:nvPr/>
        </p:nvCxnSpPr>
        <p:spPr>
          <a:xfrm>
            <a:off x="5161274" y="1660319"/>
            <a:ext cx="269965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33863" y="1630679"/>
            <a:ext cx="2820084" cy="2025"/>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916446" y="3419046"/>
            <a:ext cx="2196406" cy="3932"/>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161274" y="3380905"/>
            <a:ext cx="220256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818" y="1871682"/>
            <a:ext cx="419099" cy="419099"/>
          </a:xfrm>
          <a:prstGeom prst="rect">
            <a:avLst/>
          </a:prstGeom>
        </p:spPr>
      </p:pic>
      <p:sp>
        <p:nvSpPr>
          <p:cNvPr id="41" name="Oval 40"/>
          <p:cNvSpPr/>
          <p:nvPr/>
        </p:nvSpPr>
        <p:spPr>
          <a:xfrm>
            <a:off x="3653632" y="1731358"/>
            <a:ext cx="715736" cy="713850"/>
          </a:xfrm>
          <a:prstGeom prst="ellipse">
            <a:avLst/>
          </a:prstGeom>
          <a:ln>
            <a:solidFill>
              <a:schemeClr val="bg1"/>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65" y="1889989"/>
            <a:ext cx="419099" cy="419099"/>
          </a:xfrm>
          <a:prstGeom prst="rect">
            <a:avLst/>
          </a:prstGeom>
        </p:spPr>
      </p:pic>
      <p:sp>
        <p:nvSpPr>
          <p:cNvPr id="42" name="Oval 41"/>
          <p:cNvSpPr/>
          <p:nvPr/>
        </p:nvSpPr>
        <p:spPr>
          <a:xfrm>
            <a:off x="7959148" y="1746506"/>
            <a:ext cx="715736" cy="713850"/>
          </a:xfrm>
          <a:prstGeom prst="ellipse">
            <a:avLst/>
          </a:prstGeom>
          <a:ln>
            <a:solidFill>
              <a:schemeClr val="bg1"/>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240" y="3655535"/>
            <a:ext cx="419099" cy="419099"/>
          </a:xfrm>
          <a:prstGeom prst="rect">
            <a:avLst/>
          </a:prstGeom>
        </p:spPr>
      </p:pic>
      <p:sp>
        <p:nvSpPr>
          <p:cNvPr id="43" name="Oval 42"/>
          <p:cNvSpPr/>
          <p:nvPr/>
        </p:nvSpPr>
        <p:spPr>
          <a:xfrm>
            <a:off x="3644923" y="3508160"/>
            <a:ext cx="715736" cy="713850"/>
          </a:xfrm>
          <a:prstGeom prst="ellipse">
            <a:avLst/>
          </a:prstGeom>
          <a:ln>
            <a:solidFill>
              <a:schemeClr val="bg1"/>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3338" y="3641958"/>
            <a:ext cx="355599" cy="419099"/>
          </a:xfrm>
          <a:prstGeom prst="rect">
            <a:avLst/>
          </a:prstGeom>
        </p:spPr>
      </p:pic>
      <p:sp>
        <p:nvSpPr>
          <p:cNvPr id="45" name="Oval 44"/>
          <p:cNvSpPr/>
          <p:nvPr/>
        </p:nvSpPr>
        <p:spPr>
          <a:xfrm>
            <a:off x="7970181" y="3494583"/>
            <a:ext cx="715736" cy="713850"/>
          </a:xfrm>
          <a:prstGeom prst="ellipse">
            <a:avLst/>
          </a:prstGeom>
          <a:ln>
            <a:solidFill>
              <a:schemeClr val="bg1"/>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39" name="Rectangle 38"/>
          <p:cNvSpPr/>
          <p:nvPr/>
        </p:nvSpPr>
        <p:spPr>
          <a:xfrm>
            <a:off x="284876" y="4796695"/>
            <a:ext cx="6286671" cy="207727"/>
          </a:xfrm>
          <a:prstGeom prst="rect">
            <a:avLst/>
          </a:prstGeom>
          <a:ln/>
        </p:spPr>
        <p:txBody>
          <a:bodyPr wrap="square" lIns="91417" tIns="45709" rIns="91417" bIns="45709">
            <a:sp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FFFFF">
                    <a:alpha val="40000"/>
                  </a:srgbClr>
                </a:solidFill>
                <a:effectLst/>
                <a:uLnTx/>
                <a:uFillTx/>
                <a:latin typeface="IBM Plex Sans" panose="020B0503050203000203" pitchFamily="34" charset="0"/>
                <a:ea typeface="ＭＳ Ｐゴシック" charset="0"/>
                <a:cs typeface="IBM Plex Sans"/>
              </a:rPr>
              <a:t>Watson Health </a:t>
            </a:r>
            <a:r>
              <a:rPr kumimoji="0" lang="en-US" sz="750" b="0" i="0" u="none" strike="noStrike" kern="1200" cap="none" spc="0" normalizeH="0" baseline="0" noProof="0" dirty="0">
                <a:ln>
                  <a:noFill/>
                </a:ln>
                <a:solidFill>
                  <a:srgbClr val="FFFFFF">
                    <a:alpha val="40000"/>
                  </a:srgbClr>
                </a:solidFill>
                <a:effectLst/>
                <a:uLnTx/>
                <a:uFillTx/>
                <a:latin typeface="IBM Plex Sans" panose="020B0503050203000203" pitchFamily="34" charset="0"/>
                <a:ea typeface="+mn-ea"/>
                <a:cs typeface="IBM Plex Sans"/>
              </a:rPr>
              <a:t>© IBM Corporation 2019</a:t>
            </a:r>
          </a:p>
        </p:txBody>
      </p:sp>
      <p:sp>
        <p:nvSpPr>
          <p:cNvPr id="36" name="TextBox 35"/>
          <p:cNvSpPr txBox="1"/>
          <p:nvPr/>
        </p:nvSpPr>
        <p:spPr>
          <a:xfrm>
            <a:off x="5083822" y="1038017"/>
            <a:ext cx="3602095" cy="369332"/>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DEDD7"/>
                </a:solidFill>
                <a:effectLst/>
                <a:uLnTx/>
                <a:uFillTx/>
                <a:latin typeface="IBM Plex Sans" panose="020B0503050203000203" pitchFamily="34" charset="0"/>
                <a:ea typeface="IBM Plex Sans" charset="0"/>
                <a:cs typeface="IBM Plex Sans" charset="0"/>
              </a:rPr>
              <a:t>Designed for you</a:t>
            </a:r>
          </a:p>
        </p:txBody>
      </p:sp>
      <p:sp>
        <p:nvSpPr>
          <p:cNvPr id="40" name="TextBox 39"/>
          <p:cNvSpPr txBox="1"/>
          <p:nvPr/>
        </p:nvSpPr>
        <p:spPr>
          <a:xfrm>
            <a:off x="823525" y="2813189"/>
            <a:ext cx="3323582" cy="369332"/>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DEDD7"/>
                </a:solidFill>
                <a:effectLst/>
                <a:uLnTx/>
                <a:uFillTx/>
                <a:latin typeface="IBM Plex Sans" panose="020B0503050203000203" pitchFamily="34" charset="0"/>
                <a:ea typeface="IBM Plex Sans" charset="0"/>
                <a:cs typeface="IBM Plex Sans" charset="0"/>
              </a:rPr>
              <a:t>Relied upon evidence</a:t>
            </a:r>
          </a:p>
        </p:txBody>
      </p:sp>
      <p:sp>
        <p:nvSpPr>
          <p:cNvPr id="44" name="TextBox 43"/>
          <p:cNvSpPr txBox="1"/>
          <p:nvPr/>
        </p:nvSpPr>
        <p:spPr>
          <a:xfrm>
            <a:off x="5068411" y="2815363"/>
            <a:ext cx="3023643" cy="369332"/>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DEDD7"/>
                </a:solidFill>
                <a:effectLst/>
                <a:uLnTx/>
                <a:uFillTx/>
                <a:latin typeface="IBM Plex Sans" panose="020B0503050203000203" pitchFamily="34" charset="0"/>
                <a:ea typeface="IBM Plex Sans" charset="0"/>
                <a:cs typeface="IBM Plex Sans" charset="0"/>
              </a:rPr>
              <a:t>Easily accessible</a:t>
            </a:r>
          </a:p>
        </p:txBody>
      </p:sp>
      <p:sp>
        <p:nvSpPr>
          <p:cNvPr id="46" name="Rectangle 45"/>
          <p:cNvSpPr/>
          <p:nvPr/>
        </p:nvSpPr>
        <p:spPr>
          <a:xfrm>
            <a:off x="5068411" y="1710958"/>
            <a:ext cx="3053028" cy="588685"/>
          </a:xfrm>
          <a:prstGeom prst="rect">
            <a:avLst/>
          </a:prstGeom>
        </p:spPr>
        <p:txBody>
          <a:bodyPr wrap="square" lIns="68573" tIns="34289" rIns="68573" bIns="34289">
            <a:spAutoFit/>
          </a:bodyPr>
          <a:lstStyle/>
          <a:p>
            <a:pPr marL="0" marR="0" lvl="0" indent="0" algn="l" defTabSz="457189"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IBM Plex Sans"/>
              </a:rPr>
              <a:t>Provides more flexibility to type questions in a more natural and conversational way, for clear and concise answers. </a:t>
            </a:r>
          </a:p>
        </p:txBody>
      </p:sp>
      <p:sp>
        <p:nvSpPr>
          <p:cNvPr id="47" name="Rectangle 46"/>
          <p:cNvSpPr/>
          <p:nvPr/>
        </p:nvSpPr>
        <p:spPr>
          <a:xfrm>
            <a:off x="864191" y="3494583"/>
            <a:ext cx="2760618" cy="766426"/>
          </a:xfrm>
          <a:prstGeom prst="rect">
            <a:avLst/>
          </a:prstGeom>
        </p:spPr>
        <p:txBody>
          <a:bodyPr wrap="square" lIns="68573" tIns="34289" rIns="68573" bIns="34289">
            <a:spAutoFit/>
          </a:bodyPr>
          <a:lstStyle/>
          <a:p>
            <a:pPr marL="0" marR="0" lvl="0" indent="0" algn="l" defTabSz="457189"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IBM Plex Sans"/>
              </a:rPr>
              <a:t>Accelerate your access to the evidence-based information you count on IBM Micromedex for.</a:t>
            </a:r>
          </a:p>
          <a:p>
            <a:pPr marL="0" marR="0" lvl="0" indent="0" algn="l" defTabSz="457189" rtl="0" eaLnBrk="1" fontAlgn="auto" latinLnBrk="0" hangingPunct="1">
              <a:lnSpc>
                <a:spcPct val="11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IBM Plex Sans"/>
            </a:endParaRPr>
          </a:p>
        </p:txBody>
      </p:sp>
      <p:sp>
        <p:nvSpPr>
          <p:cNvPr id="48" name="Rectangle 47"/>
          <p:cNvSpPr/>
          <p:nvPr/>
        </p:nvSpPr>
        <p:spPr>
          <a:xfrm>
            <a:off x="5100310" y="3465351"/>
            <a:ext cx="3007155" cy="588685"/>
          </a:xfrm>
          <a:prstGeom prst="rect">
            <a:avLst/>
          </a:prstGeom>
        </p:spPr>
        <p:txBody>
          <a:bodyPr wrap="square" lIns="68573" tIns="34289" rIns="68573" bIns="34289">
            <a:spAutoFit/>
          </a:bodyPr>
          <a:lstStyle/>
          <a:p>
            <a:pPr marL="0" marR="0" lvl="0" indent="0" algn="l" defTabSz="457189"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IBM Plex Sans" panose="020B0503050203000203" pitchFamily="34" charset="0"/>
                <a:ea typeface="+mn-ea"/>
                <a:cs typeface="IBM Plex Sans"/>
              </a:rPr>
              <a:t>Multiple delivery </a:t>
            </a: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IBM Plex Sans"/>
              </a:rPr>
              <a:t>methods for online work from Micromedex or from within the EHR, help leap system constraints and deliver reliable access.</a:t>
            </a:r>
          </a:p>
        </p:txBody>
      </p:sp>
      <p:sp>
        <p:nvSpPr>
          <p:cNvPr id="4" name="Rectangle 3">
            <a:extLst>
              <a:ext uri="{FF2B5EF4-FFF2-40B4-BE49-F238E27FC236}">
                <a16:creationId xmlns:a16="http://schemas.microsoft.com/office/drawing/2014/main" id="{85DD4637-FD99-48B6-A3A2-DE8BD78E1DDA}"/>
              </a:ext>
            </a:extLst>
          </p:cNvPr>
          <p:cNvSpPr/>
          <p:nvPr/>
        </p:nvSpPr>
        <p:spPr>
          <a:xfrm>
            <a:off x="284877" y="663333"/>
            <a:ext cx="2719014"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hr-HR"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Micromedex</a:t>
            </a:r>
            <a:r>
              <a:rPr kumimoji="0" lang="en-US" sz="1350" b="0" i="0" u="none" strike="noStrike" kern="1200" cap="none" spc="0" normalizeH="0" baseline="30000" noProof="0" dirty="0">
                <a:ln>
                  <a:noFill/>
                </a:ln>
                <a:solidFill>
                  <a:srgbClr val="FFFFFF"/>
                </a:solidFill>
                <a:effectLst/>
                <a:uLnTx/>
                <a:uFillTx/>
                <a:latin typeface="IBM Plex Sans" panose="020B0503050203000203" pitchFamily="34" charset="0"/>
                <a:ea typeface="+mn-ea"/>
                <a:cs typeface="+mn-cs"/>
              </a:rPr>
              <a:t>®</a:t>
            </a:r>
            <a:r>
              <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with Watson™ </a:t>
            </a:r>
            <a:endParaRPr kumimoji="0" lang="hr-HR"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24139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723EE7-84FB-4146-B8DA-A5F782D7FF3A}"/>
              </a:ext>
            </a:extLst>
          </p:cNvPr>
          <p:cNvSpPr>
            <a:spLocks noGrp="1"/>
          </p:cNvSpPr>
          <p:nvPr>
            <p:ph type="sldNum" sz="quarter" idx="4"/>
          </p:nvPr>
        </p:nvSpPr>
        <p:spPr/>
        <p:txBody>
          <a:bodyPr/>
          <a:lstStyle/>
          <a:p>
            <a:fld id="{E4DBDE34-E9B5-E04F-B662-69720E4BCB53}" type="slidenum">
              <a:rPr lang="en-US" smtClean="0"/>
              <a:pPr/>
              <a:t>19</a:t>
            </a:fld>
            <a:endParaRPr lang="en-US" dirty="0"/>
          </a:p>
        </p:txBody>
      </p:sp>
      <p:sp>
        <p:nvSpPr>
          <p:cNvPr id="5" name="Shape 505">
            <a:extLst>
              <a:ext uri="{FF2B5EF4-FFF2-40B4-BE49-F238E27FC236}">
                <a16:creationId xmlns:a16="http://schemas.microsoft.com/office/drawing/2014/main" id="{087CF741-C9C9-324E-A779-866932232859}"/>
              </a:ext>
            </a:extLst>
          </p:cNvPr>
          <p:cNvSpPr txBox="1">
            <a:spLocks/>
          </p:cNvSpPr>
          <p:nvPr/>
        </p:nvSpPr>
        <p:spPr>
          <a:xfrm>
            <a:off x="3388886" y="609060"/>
            <a:ext cx="4945391" cy="2274305"/>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ctr">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Epinephrine</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Adult Dosing</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For cardiopulmonary resuscitation</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Initial, 1 mg IV/</a:t>
            </a:r>
            <a:r>
              <a:rPr kumimoji="0" lang="en-US" sz="1200" b="0" i="0" u="none" strike="noStrike" kern="1200" cap="none" spc="0" normalizeH="0" baseline="0" noProof="0" dirty="0" err="1">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intraosseously</a:t>
            </a: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 May be repeated as necessary every 3 to 5 minutes (guideline dosage) [10]</a:t>
            </a:r>
          </a:p>
          <a:p>
            <a:pPr marL="285750" marR="0" lvl="0" indent="-285750" algn="l" defTabSz="457200" rtl="0" eaLnBrk="1" fontAlgn="auto" latinLnBrk="0" hangingPunct="1">
              <a:lnSpc>
                <a:spcPct val="100000"/>
              </a:lnSpc>
              <a:spcBef>
                <a:spcPts val="1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Initial, 2 to 2.5 mg endotracheally if IV/intraosseous access is delayed or cannot be established (guideline dosage) [10]</a:t>
            </a:r>
            <a:endParaRPr kumimoji="0" lang="en-US" sz="9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endParaRPr>
          </a:p>
        </p:txBody>
      </p:sp>
      <p:sp>
        <p:nvSpPr>
          <p:cNvPr id="6" name="Shape 503">
            <a:extLst>
              <a:ext uri="{FF2B5EF4-FFF2-40B4-BE49-F238E27FC236}">
                <a16:creationId xmlns:a16="http://schemas.microsoft.com/office/drawing/2014/main" id="{C387C03C-A276-7843-B727-99D5D4707DB9}"/>
              </a:ext>
            </a:extLst>
          </p:cNvPr>
          <p:cNvSpPr txBox="1">
            <a:spLocks/>
          </p:cNvSpPr>
          <p:nvPr/>
        </p:nvSpPr>
        <p:spPr>
          <a:xfrm>
            <a:off x="8705088" y="4748784"/>
            <a:ext cx="210312" cy="201168"/>
          </a:xfrm>
          <a:prstGeom prst="rect">
            <a:avLst/>
          </a:prstGeom>
          <a:extLst>
            <a:ext uri="{C572A759-6A51-4108-AA02-DFA0A04FC94B}">
              <ma14:wrappingTextBoxFlag xmlns:ma14="http://schemas.microsoft.com/office/mac/drawingml/2011/main" xmlns="" val="1"/>
            </a:ext>
          </a:extLst>
        </p:spPr>
        <p:txBody>
          <a:bodyPr vert="horz" lIns="0" tIns="0" rIns="0" bIns="0" rtlCol="0" anchor="b" anchorCtr="0">
            <a:noAutofit/>
          </a:bodyPr>
          <a:lstStyle>
            <a:defPPr>
              <a:defRPr lang="en-US"/>
            </a:defPPr>
            <a:lvl1pPr marL="0" algn="r" defTabSz="457200" rtl="0" eaLnBrk="1" latinLnBrk="0" hangingPunct="1">
              <a:defRPr sz="700" b="0" i="0" kern="1200">
                <a:solidFill>
                  <a:srgbClr val="000000"/>
                </a:solidFill>
                <a:latin typeface="IBM Plex Sans Regular" charset="0"/>
                <a:ea typeface="IBM Plex Sans Regular" charset="0"/>
                <a:cs typeface="IBM Plex Sans Regular"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86CB4B4D-7CA3-9044-876B-883B54F8677D}" type="slidenum">
              <a:rPr lang="en-US" smtClean="0">
                <a:solidFill>
                  <a:schemeClr val="accent2">
                    <a:lumMod val="50000"/>
                  </a:schemeClr>
                </a:solidFill>
              </a:rPr>
              <a:pPr>
                <a:defRPr/>
              </a:pPr>
              <a:t>19</a:t>
            </a:fld>
            <a:endParaRPr lang="en-US" dirty="0">
              <a:solidFill>
                <a:schemeClr val="accent2">
                  <a:lumMod val="50000"/>
                </a:schemeClr>
              </a:solidFill>
            </a:endParaRPr>
          </a:p>
        </p:txBody>
      </p:sp>
      <p:sp>
        <p:nvSpPr>
          <p:cNvPr id="7" name="Shape 505">
            <a:extLst>
              <a:ext uri="{FF2B5EF4-FFF2-40B4-BE49-F238E27FC236}">
                <a16:creationId xmlns:a16="http://schemas.microsoft.com/office/drawing/2014/main" id="{C6C1E798-F4F0-1643-BD25-12310A9D4C1A}"/>
              </a:ext>
            </a:extLst>
          </p:cNvPr>
          <p:cNvSpPr txBox="1">
            <a:spLocks/>
          </p:cNvSpPr>
          <p:nvPr/>
        </p:nvSpPr>
        <p:spPr>
          <a:xfrm>
            <a:off x="3829216" y="3274058"/>
            <a:ext cx="4157842" cy="963689"/>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ctr">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marL="0" marR="0" lvl="0" indent="0" algn="l" defTabSz="457200" rtl="0" eaLnBrk="1" fontAlgn="auto" latinLnBrk="0" hangingPunct="1">
              <a:lnSpc>
                <a:spcPct val="100000"/>
              </a:lnSpc>
              <a:spcBef>
                <a:spcPts val="1500"/>
              </a:spcBef>
              <a:spcAft>
                <a:spcPts val="0"/>
              </a:spcAft>
              <a:buClrTx/>
              <a:buSzTx/>
              <a:buFontTx/>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rPr>
              <a:t>What’s the adult dosing of epinephrine for cardiopulmonary resuscitation?</a:t>
            </a:r>
          </a:p>
          <a:p>
            <a:pPr marL="0" marR="0" lvl="0" indent="0" algn="l" defTabSz="457200" rtl="0" eaLnBrk="1" fontAlgn="auto" latinLnBrk="0" hangingPunct="1">
              <a:lnSpc>
                <a:spcPct val="100000"/>
              </a:lnSpc>
              <a:spcBef>
                <a:spcPts val="1500"/>
              </a:spcBef>
              <a:spcAft>
                <a:spcPts val="0"/>
              </a:spcAft>
              <a:buClrTx/>
              <a:buSzTx/>
              <a:buFontTx/>
              <a:buNone/>
              <a:tabLst/>
              <a:defRPr/>
            </a:pPr>
            <a:endParaRPr kumimoji="0" lang="en-US" sz="10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sym typeface="IBM Eliot Sans"/>
            </a:endParaRPr>
          </a:p>
        </p:txBody>
      </p:sp>
      <p:cxnSp>
        <p:nvCxnSpPr>
          <p:cNvPr id="8" name="Straight Connector 7">
            <a:extLst>
              <a:ext uri="{FF2B5EF4-FFF2-40B4-BE49-F238E27FC236}">
                <a16:creationId xmlns:a16="http://schemas.microsoft.com/office/drawing/2014/main" id="{2E4EE3DF-EBDF-9C40-80FB-AB59C105E34F}"/>
              </a:ext>
            </a:extLst>
          </p:cNvPr>
          <p:cNvCxnSpPr/>
          <p:nvPr/>
        </p:nvCxnSpPr>
        <p:spPr>
          <a:xfrm>
            <a:off x="3229916" y="2790501"/>
            <a:ext cx="5559550" cy="0"/>
          </a:xfrm>
          <a:prstGeom prst="line">
            <a:avLst/>
          </a:prstGeom>
          <a:noFill/>
          <a:ln w="15875" cap="rnd">
            <a:solidFill>
              <a:schemeClr val="accent4">
                <a:lumMod val="50000"/>
              </a:schemeClr>
            </a:solidFill>
            <a:prstDash val="solid"/>
            <a:round/>
          </a:ln>
          <a:effectLst/>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40905801-FB98-174A-808C-2FFFA250FDCC}"/>
              </a:ext>
            </a:extLst>
          </p:cNvPr>
          <p:cNvSpPr/>
          <p:nvPr/>
        </p:nvSpPr>
        <p:spPr>
          <a:xfrm>
            <a:off x="282042" y="1149719"/>
            <a:ext cx="2351155" cy="1586606"/>
          </a:xfrm>
          <a:prstGeom prst="rect">
            <a:avLst/>
          </a:prstGeom>
          <a:solidFill>
            <a:schemeClr val="accent1"/>
          </a:solidFill>
        </p:spPr>
        <p:txBody>
          <a:bodyPr wrap="square" lIns="91440" rIns="0">
            <a:noAutofit/>
          </a:bodyPr>
          <a:lstStyle/>
          <a:p>
            <a:pPr>
              <a:defRPr/>
            </a:pPr>
            <a:r>
              <a:rPr lang="en-US" dirty="0">
                <a:solidFill>
                  <a:schemeClr val="accent2">
                    <a:lumMod val="50000"/>
                  </a:schemeClr>
                </a:solidFill>
                <a:latin typeface="IBM Plex Sans" panose="020B0503050203000203" pitchFamily="34" charset="0"/>
              </a:rPr>
              <a:t>Your questions help Watson understand natural language and return the most relevant evidence.</a:t>
            </a:r>
          </a:p>
          <a:p>
            <a:pPr lvl="0">
              <a:defRPr/>
            </a:pPr>
            <a:endParaRPr lang="en-US" sz="1600" dirty="0">
              <a:solidFill>
                <a:schemeClr val="accent2">
                  <a:lumMod val="50000"/>
                </a:schemeClr>
              </a:solidFill>
              <a:latin typeface="IBM Plex Sans" panose="020B0503050203000203" pitchFamily="34" charset="0"/>
            </a:endParaRPr>
          </a:p>
        </p:txBody>
      </p:sp>
      <p:cxnSp>
        <p:nvCxnSpPr>
          <p:cNvPr id="12" name="Straight Connector 11">
            <a:extLst>
              <a:ext uri="{FF2B5EF4-FFF2-40B4-BE49-F238E27FC236}">
                <a16:creationId xmlns:a16="http://schemas.microsoft.com/office/drawing/2014/main" id="{EE9A5286-F71B-F746-8F24-25920FA3EBD9}"/>
              </a:ext>
            </a:extLst>
          </p:cNvPr>
          <p:cNvCxnSpPr>
            <a:cxnSpLocks/>
          </p:cNvCxnSpPr>
          <p:nvPr/>
        </p:nvCxnSpPr>
        <p:spPr>
          <a:xfrm>
            <a:off x="4402436" y="985403"/>
            <a:ext cx="561710" cy="0"/>
          </a:xfrm>
          <a:prstGeom prst="line">
            <a:avLst/>
          </a:prstGeom>
          <a:noFill/>
          <a:ln w="127000" cap="rnd">
            <a:solidFill>
              <a:srgbClr val="66A9EC"/>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F0EEB794-A00A-D440-863D-7D692FAD7978}"/>
              </a:ext>
            </a:extLst>
          </p:cNvPr>
          <p:cNvCxnSpPr/>
          <p:nvPr/>
        </p:nvCxnSpPr>
        <p:spPr>
          <a:xfrm>
            <a:off x="4432615" y="1259984"/>
            <a:ext cx="499327" cy="0"/>
          </a:xfrm>
          <a:prstGeom prst="line">
            <a:avLst/>
          </a:prstGeom>
          <a:noFill/>
          <a:ln w="127000" cap="rnd">
            <a:solidFill>
              <a:srgbClr val="CBECFF"/>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C8CB041A-0435-9640-97B8-C11F110878B4}"/>
              </a:ext>
            </a:extLst>
          </p:cNvPr>
          <p:cNvCxnSpPr>
            <a:cxnSpLocks/>
          </p:cNvCxnSpPr>
          <p:nvPr/>
        </p:nvCxnSpPr>
        <p:spPr>
          <a:xfrm>
            <a:off x="5861582" y="1502724"/>
            <a:ext cx="733137" cy="0"/>
          </a:xfrm>
          <a:prstGeom prst="line">
            <a:avLst/>
          </a:prstGeom>
          <a:noFill/>
          <a:ln w="127000" cap="rnd">
            <a:solidFill>
              <a:srgbClr val="4ADCCE"/>
            </a:solidFill>
            <a:prstDash val="solid"/>
            <a:round/>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488F38DA-DC9B-2945-AA6E-1BB7D173E3D1}"/>
              </a:ext>
            </a:extLst>
          </p:cNvPr>
          <p:cNvCxnSpPr/>
          <p:nvPr/>
        </p:nvCxnSpPr>
        <p:spPr>
          <a:xfrm>
            <a:off x="8400794" y="1945046"/>
            <a:ext cx="314994" cy="0"/>
          </a:xfrm>
          <a:prstGeom prst="line">
            <a:avLst/>
          </a:prstGeom>
          <a:noFill/>
          <a:ln w="127000" cap="rnd">
            <a:solidFill>
              <a:srgbClr val="B4FAEB"/>
            </a:solidFill>
            <a:prstDash val="solid"/>
            <a:round/>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43D9F78-A071-8147-BB0A-B909D1D9B601}"/>
              </a:ext>
            </a:extLst>
          </p:cNvPr>
          <p:cNvSpPr/>
          <p:nvPr/>
        </p:nvSpPr>
        <p:spPr>
          <a:xfrm>
            <a:off x="8313798" y="1833765"/>
            <a:ext cx="601602"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rPr>
              <a:t>Dosing 1</a:t>
            </a:r>
          </a:p>
        </p:txBody>
      </p:sp>
      <p:cxnSp>
        <p:nvCxnSpPr>
          <p:cNvPr id="18" name="Straight Connector 17">
            <a:extLst>
              <a:ext uri="{FF2B5EF4-FFF2-40B4-BE49-F238E27FC236}">
                <a16:creationId xmlns:a16="http://schemas.microsoft.com/office/drawing/2014/main" id="{60C962BE-D9C2-7440-AB2D-562CBA984202}"/>
              </a:ext>
            </a:extLst>
          </p:cNvPr>
          <p:cNvCxnSpPr>
            <a:cxnSpLocks/>
          </p:cNvCxnSpPr>
          <p:nvPr/>
        </p:nvCxnSpPr>
        <p:spPr>
          <a:xfrm>
            <a:off x="3418105" y="1090939"/>
            <a:ext cx="849146" cy="41"/>
          </a:xfrm>
          <a:prstGeom prst="line">
            <a:avLst/>
          </a:prstGeom>
          <a:noFill/>
          <a:ln w="12700" cap="rnd">
            <a:solidFill>
              <a:srgbClr val="66A9EC"/>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3C06B58-61B7-EC40-B4C4-10BCC02D946E}"/>
              </a:ext>
            </a:extLst>
          </p:cNvPr>
          <p:cNvCxnSpPr>
            <a:cxnSpLocks/>
          </p:cNvCxnSpPr>
          <p:nvPr/>
        </p:nvCxnSpPr>
        <p:spPr>
          <a:xfrm>
            <a:off x="3418105" y="1365162"/>
            <a:ext cx="849146" cy="0"/>
          </a:xfrm>
          <a:prstGeom prst="line">
            <a:avLst/>
          </a:prstGeom>
          <a:noFill/>
          <a:ln w="12700" cap="rnd">
            <a:solidFill>
              <a:srgbClr val="CBECFF"/>
            </a:solidFill>
            <a:prstDash val="solid"/>
            <a:roun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E703A1D-14E6-FA47-A06D-A7063C9A2FD2}"/>
              </a:ext>
            </a:extLst>
          </p:cNvPr>
          <p:cNvCxnSpPr>
            <a:cxnSpLocks/>
          </p:cNvCxnSpPr>
          <p:nvPr/>
        </p:nvCxnSpPr>
        <p:spPr>
          <a:xfrm>
            <a:off x="3418105" y="1614734"/>
            <a:ext cx="2332507" cy="0"/>
          </a:xfrm>
          <a:prstGeom prst="line">
            <a:avLst/>
          </a:prstGeom>
          <a:noFill/>
          <a:ln w="12700" cap="rnd">
            <a:solidFill>
              <a:srgbClr val="4ADCCE"/>
            </a:solidFill>
            <a:prstDash val="solid"/>
            <a:roun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84E27A9D-1BFE-7540-B1ED-4EDEABF11771}"/>
              </a:ext>
            </a:extLst>
          </p:cNvPr>
          <p:cNvCxnSpPr>
            <a:cxnSpLocks/>
          </p:cNvCxnSpPr>
          <p:nvPr/>
        </p:nvCxnSpPr>
        <p:spPr>
          <a:xfrm>
            <a:off x="6376509" y="1963848"/>
            <a:ext cx="1937289" cy="9161"/>
          </a:xfrm>
          <a:prstGeom prst="line">
            <a:avLst/>
          </a:prstGeom>
          <a:noFill/>
          <a:ln w="12700" cap="rnd">
            <a:solidFill>
              <a:srgbClr val="B4FAEB"/>
            </a:solidFill>
            <a:prstDash val="solid"/>
            <a:round/>
          </a:ln>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2DA8C985-E9FE-6E4B-A6FA-8EEA5CF59508}"/>
              </a:ext>
            </a:extLst>
          </p:cNvPr>
          <p:cNvSpPr/>
          <p:nvPr/>
        </p:nvSpPr>
        <p:spPr>
          <a:xfrm>
            <a:off x="4267251" y="877680"/>
            <a:ext cx="885981"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rPr>
              <a:t>medication</a:t>
            </a:r>
          </a:p>
        </p:txBody>
      </p:sp>
      <p:sp>
        <p:nvSpPr>
          <p:cNvPr id="23" name="Rectangle 22">
            <a:extLst>
              <a:ext uri="{FF2B5EF4-FFF2-40B4-BE49-F238E27FC236}">
                <a16:creationId xmlns:a16="http://schemas.microsoft.com/office/drawing/2014/main" id="{A601BCFD-1CA2-7F41-869D-3819482AC82C}"/>
              </a:ext>
            </a:extLst>
          </p:cNvPr>
          <p:cNvSpPr/>
          <p:nvPr/>
        </p:nvSpPr>
        <p:spPr>
          <a:xfrm>
            <a:off x="4320608" y="1149718"/>
            <a:ext cx="721979"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rPr>
              <a:t>patient age</a:t>
            </a:r>
          </a:p>
        </p:txBody>
      </p:sp>
      <p:sp>
        <p:nvSpPr>
          <p:cNvPr id="24" name="Rectangle 23">
            <a:extLst>
              <a:ext uri="{FF2B5EF4-FFF2-40B4-BE49-F238E27FC236}">
                <a16:creationId xmlns:a16="http://schemas.microsoft.com/office/drawing/2014/main" id="{16E20536-60A1-4348-852E-32630A655D89}"/>
              </a:ext>
            </a:extLst>
          </p:cNvPr>
          <p:cNvSpPr/>
          <p:nvPr/>
        </p:nvSpPr>
        <p:spPr>
          <a:xfrm>
            <a:off x="5712512" y="1399290"/>
            <a:ext cx="1034607"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rPr>
              <a:t>Use / Indication</a:t>
            </a:r>
          </a:p>
        </p:txBody>
      </p:sp>
      <p:pic>
        <p:nvPicPr>
          <p:cNvPr id="25" name="Picture 24">
            <a:extLst>
              <a:ext uri="{FF2B5EF4-FFF2-40B4-BE49-F238E27FC236}">
                <a16:creationId xmlns:a16="http://schemas.microsoft.com/office/drawing/2014/main" id="{1F9F6170-AA85-6C43-84E2-44C6FB6C8FE6}"/>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903425" y="3153855"/>
            <a:ext cx="820746" cy="820746"/>
          </a:xfrm>
          <a:prstGeom prst="rect">
            <a:avLst/>
          </a:prstGeom>
        </p:spPr>
      </p:pic>
      <p:sp>
        <p:nvSpPr>
          <p:cNvPr id="26" name="Shape 500">
            <a:extLst>
              <a:ext uri="{FF2B5EF4-FFF2-40B4-BE49-F238E27FC236}">
                <a16:creationId xmlns:a16="http://schemas.microsoft.com/office/drawing/2014/main" id="{7ABCEEFA-D0D7-4E4F-A727-BB5AAF81B45C}"/>
              </a:ext>
            </a:extLst>
          </p:cNvPr>
          <p:cNvSpPr txBox="1">
            <a:spLocks/>
          </p:cNvSpPr>
          <p:nvPr/>
        </p:nvSpPr>
        <p:spPr>
          <a:xfrm>
            <a:off x="228601" y="173736"/>
            <a:ext cx="3894363" cy="5120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200" latinLnBrk="0">
              <a:lnSpc>
                <a:spcPct val="100000"/>
              </a:lnSpc>
              <a:spcBef>
                <a:spcPts val="0"/>
              </a:spcBef>
              <a:spcAft>
                <a:spcPts val="0"/>
              </a:spcAft>
              <a:buClrTx/>
              <a:buSzTx/>
              <a:buFontTx/>
              <a:buNone/>
              <a:tabLst/>
              <a:defRPr sz="2000" b="0" i="0" u="none" strike="noStrike" cap="none" spc="0" baseline="0">
                <a:ln>
                  <a:noFill/>
                </a:ln>
                <a:solidFill>
                  <a:srgbClr val="E0E0E0"/>
                </a:solidFill>
                <a:uFillTx/>
                <a:latin typeface="IBM Plex Sans Regular" charset="0"/>
                <a:ea typeface="IBM Plex Sans Regular" charset="0"/>
                <a:cs typeface="IBM Plex Sans Regular" charset="0"/>
                <a:sym typeface="IBM Eliot Sans"/>
              </a:defRPr>
            </a:lvl1pPr>
            <a:lvl2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2pPr>
            <a:lvl3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3pPr>
            <a:lvl4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4pPr>
            <a:lvl5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5pPr>
            <a:lvl6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6pPr>
            <a:lvl7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7pPr>
            <a:lvl8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8pPr>
            <a:lvl9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IBM Plex Sans Regular" charset="0"/>
                <a:sym typeface="IBM Eliot Sans"/>
              </a:rPr>
              <a:t>Using Micromedex with Watson</a:t>
            </a:r>
          </a:p>
        </p:txBody>
      </p:sp>
      <p:grpSp>
        <p:nvGrpSpPr>
          <p:cNvPr id="27" name="Group 26">
            <a:extLst>
              <a:ext uri="{FF2B5EF4-FFF2-40B4-BE49-F238E27FC236}">
                <a16:creationId xmlns:a16="http://schemas.microsoft.com/office/drawing/2014/main" id="{F3B1494F-7E8A-634B-84A8-E3F158816166}"/>
              </a:ext>
            </a:extLst>
          </p:cNvPr>
          <p:cNvGrpSpPr/>
          <p:nvPr/>
        </p:nvGrpSpPr>
        <p:grpSpPr>
          <a:xfrm rot="5400000">
            <a:off x="7660438" y="3338604"/>
            <a:ext cx="1885894" cy="438683"/>
            <a:chOff x="4655127" y="3095558"/>
            <a:chExt cx="498764" cy="488773"/>
          </a:xfrm>
          <a:noFill/>
        </p:grpSpPr>
        <p:cxnSp>
          <p:nvCxnSpPr>
            <p:cNvPr id="28" name="Elbow Connector 27">
              <a:extLst>
                <a:ext uri="{FF2B5EF4-FFF2-40B4-BE49-F238E27FC236}">
                  <a16:creationId xmlns:a16="http://schemas.microsoft.com/office/drawing/2014/main" id="{D8CD508F-2460-6846-BC1F-3F8D3A5124AF}"/>
                </a:ext>
              </a:extLst>
            </p:cNvPr>
            <p:cNvCxnSpPr/>
            <p:nvPr/>
          </p:nvCxnSpPr>
          <p:spPr>
            <a:xfrm rot="16200000">
              <a:off x="4558561" y="3239153"/>
              <a:ext cx="483133" cy="195944"/>
            </a:xfrm>
            <a:prstGeom prst="bentConnector3">
              <a:avLst>
                <a:gd name="adj1" fmla="val 124792"/>
              </a:avLst>
            </a:prstGeom>
            <a:grpFill/>
            <a:ln w="15875" cap="rnd">
              <a:solidFill>
                <a:schemeClr val="accent5">
                  <a:lumMod val="75000"/>
                </a:schemeClr>
              </a:solidFill>
              <a:prstDash val="solid"/>
              <a:round/>
              <a:tailEnd type="arrow" w="sm" len="sm"/>
            </a:ln>
            <a:effectLst/>
            <a:sp3d/>
          </p:spPr>
          <p:style>
            <a:lnRef idx="0">
              <a:scrgbClr r="0" g="0" b="0"/>
            </a:lnRef>
            <a:fillRef idx="0">
              <a:scrgbClr r="0" g="0" b="0"/>
            </a:fillRef>
            <a:effectRef idx="0">
              <a:scrgbClr r="0" g="0" b="0"/>
            </a:effectRef>
            <a:fontRef idx="none"/>
          </p:style>
        </p:cxnSp>
        <p:sp>
          <p:nvSpPr>
            <p:cNvPr id="29" name="Rectangle 28">
              <a:extLst>
                <a:ext uri="{FF2B5EF4-FFF2-40B4-BE49-F238E27FC236}">
                  <a16:creationId xmlns:a16="http://schemas.microsoft.com/office/drawing/2014/main" id="{F9BA925B-98B9-0E4A-81E7-E47C77B44D03}"/>
                </a:ext>
              </a:extLst>
            </p:cNvPr>
            <p:cNvSpPr/>
            <p:nvPr/>
          </p:nvSpPr>
          <p:spPr>
            <a:xfrm>
              <a:off x="4655127" y="3275704"/>
              <a:ext cx="498764" cy="308627"/>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50000"/>
                  </a:schemeClr>
                </a:solidFill>
                <a:effectLst/>
                <a:uLnTx/>
                <a:uFillTx/>
                <a:latin typeface="Arial"/>
                <a:ea typeface="+mn-ea"/>
                <a:cs typeface="+mn-cs"/>
                <a:sym typeface="IBM Eliot Sans"/>
              </a:endParaRPr>
            </a:p>
          </p:txBody>
        </p:sp>
      </p:grpSp>
      <p:cxnSp>
        <p:nvCxnSpPr>
          <p:cNvPr id="30" name="Straight Connector 29">
            <a:extLst>
              <a:ext uri="{FF2B5EF4-FFF2-40B4-BE49-F238E27FC236}">
                <a16:creationId xmlns:a16="http://schemas.microsoft.com/office/drawing/2014/main" id="{E33F24B8-56F5-6F4E-B013-25D150DAB98B}"/>
              </a:ext>
            </a:extLst>
          </p:cNvPr>
          <p:cNvCxnSpPr/>
          <p:nvPr/>
        </p:nvCxnSpPr>
        <p:spPr>
          <a:xfrm>
            <a:off x="8432754" y="2503716"/>
            <a:ext cx="314994" cy="0"/>
          </a:xfrm>
          <a:prstGeom prst="line">
            <a:avLst/>
          </a:prstGeom>
          <a:noFill/>
          <a:ln w="127000" cap="rnd">
            <a:solidFill>
              <a:srgbClr val="B4FAEB"/>
            </a:solidFill>
            <a:prstDash val="solid"/>
            <a:round/>
          </a:ln>
          <a:effectLst/>
          <a:sp3d/>
        </p:spPr>
        <p:style>
          <a:lnRef idx="0">
            <a:scrgbClr r="0" g="0" b="0"/>
          </a:lnRef>
          <a:fillRef idx="0">
            <a:scrgbClr r="0" g="0" b="0"/>
          </a:fillRef>
          <a:effectRef idx="0">
            <a:scrgbClr r="0" g="0" b="0"/>
          </a:effectRef>
          <a:fontRef idx="none"/>
        </p:style>
      </p:cxnSp>
      <p:sp>
        <p:nvSpPr>
          <p:cNvPr id="31" name="Rectangle 30">
            <a:extLst>
              <a:ext uri="{FF2B5EF4-FFF2-40B4-BE49-F238E27FC236}">
                <a16:creationId xmlns:a16="http://schemas.microsoft.com/office/drawing/2014/main" id="{6A5D3ED5-326C-D04D-B317-AC05C0FB9555}"/>
              </a:ext>
            </a:extLst>
          </p:cNvPr>
          <p:cNvSpPr/>
          <p:nvPr/>
        </p:nvSpPr>
        <p:spPr>
          <a:xfrm>
            <a:off x="8345758" y="2392435"/>
            <a:ext cx="601602"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2">
                    <a:lumMod val="50000"/>
                  </a:schemeClr>
                </a:solidFill>
                <a:effectLst/>
                <a:uLnTx/>
                <a:uFillTx/>
                <a:latin typeface="IBM Plex Sans Regular" charset="0"/>
                <a:ea typeface="IBM Plex Sans Regular" charset="0"/>
                <a:cs typeface="IBM Plex Sans Regular" charset="0"/>
              </a:rPr>
              <a:t>Dosing 2</a:t>
            </a:r>
          </a:p>
        </p:txBody>
      </p:sp>
      <p:cxnSp>
        <p:nvCxnSpPr>
          <p:cNvPr id="32" name="Straight Connector 31">
            <a:extLst>
              <a:ext uri="{FF2B5EF4-FFF2-40B4-BE49-F238E27FC236}">
                <a16:creationId xmlns:a16="http://schemas.microsoft.com/office/drawing/2014/main" id="{7A8585FD-2C12-FE46-96AA-1244543D2D7F}"/>
              </a:ext>
            </a:extLst>
          </p:cNvPr>
          <p:cNvCxnSpPr>
            <a:cxnSpLocks/>
            <a:endCxn id="31" idx="1"/>
          </p:cNvCxnSpPr>
          <p:nvPr/>
        </p:nvCxnSpPr>
        <p:spPr>
          <a:xfrm flipV="1">
            <a:off x="7628359" y="2500157"/>
            <a:ext cx="717399" cy="3560"/>
          </a:xfrm>
          <a:prstGeom prst="line">
            <a:avLst/>
          </a:prstGeom>
          <a:noFill/>
          <a:ln w="12700" cap="rnd">
            <a:solidFill>
              <a:srgbClr val="B4FAEB"/>
            </a:solidFill>
            <a:prstDash val="solid"/>
            <a:round/>
          </a:ln>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1C89C404-978D-9348-BF60-A6DEB0009F35}"/>
              </a:ext>
            </a:extLst>
          </p:cNvPr>
          <p:cNvCxnSpPr/>
          <p:nvPr/>
        </p:nvCxnSpPr>
        <p:spPr>
          <a:xfrm>
            <a:off x="3209590" y="704276"/>
            <a:ext cx="5559550" cy="0"/>
          </a:xfrm>
          <a:prstGeom prst="line">
            <a:avLst/>
          </a:prstGeom>
          <a:noFill/>
          <a:ln w="12700" cap="rnd">
            <a:solidFill>
              <a:schemeClr val="accent4">
                <a:lumMod val="50000"/>
              </a:schemeClr>
            </a:solidFill>
            <a:prstDash val="solid"/>
            <a:round/>
          </a:ln>
          <a:effectLst/>
        </p:spPr>
        <p:style>
          <a:lnRef idx="0">
            <a:scrgbClr r="0" g="0" b="0"/>
          </a:lnRef>
          <a:fillRef idx="0">
            <a:scrgbClr r="0" g="0" b="0"/>
          </a:fillRef>
          <a:effectRef idx="0">
            <a:scrgbClr r="0" g="0" b="0"/>
          </a:effectRef>
          <a:fontRef idx="none"/>
        </p:style>
      </p:cxnSp>
      <p:sp>
        <p:nvSpPr>
          <p:cNvPr id="34" name="Footer Placeholder 2">
            <a:extLst>
              <a:ext uri="{FF2B5EF4-FFF2-40B4-BE49-F238E27FC236}">
                <a16:creationId xmlns:a16="http://schemas.microsoft.com/office/drawing/2014/main" id="{1E67A115-EDB8-45C0-8FC9-660226E13D68}"/>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26085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56615" y="1801367"/>
            <a:ext cx="5048669" cy="2447904"/>
          </a:xfrm>
        </p:spPr>
        <p:txBody>
          <a:bodyPr/>
          <a:lstStyle/>
          <a:p>
            <a:r>
              <a:rPr lang="en-US" dirty="0"/>
              <a:t>IBM Micromedex® With Watson™</a:t>
            </a:r>
            <a:br>
              <a:rPr lang="en-US" sz="1400" dirty="0"/>
            </a:br>
            <a:br>
              <a:rPr lang="en-US" sz="1400" dirty="0"/>
            </a:br>
            <a:r>
              <a:rPr lang="en-US" dirty="0"/>
              <a:t>Putting the power of AI to work for you.</a:t>
            </a:r>
          </a:p>
          <a:p>
            <a:endParaRPr lang="en-US" sz="1400" dirty="0"/>
          </a:p>
        </p:txBody>
      </p:sp>
      <p:sp>
        <p:nvSpPr>
          <p:cNvPr id="3" name="Title 2"/>
          <p:cNvSpPr>
            <a:spLocks noGrp="1"/>
          </p:cNvSpPr>
          <p:nvPr>
            <p:ph type="title"/>
          </p:nvPr>
        </p:nvSpPr>
        <p:spPr>
          <a:xfrm>
            <a:off x="356616" y="283464"/>
            <a:ext cx="3890432" cy="837192"/>
          </a:xfrm>
        </p:spPr>
        <p:txBody>
          <a:bodyPr/>
          <a:lstStyle/>
          <a:p>
            <a:r>
              <a:rPr lang="en-US" dirty="0">
                <a:latin typeface="IBM Plex Sans" panose="020B0503050203000203" pitchFamily="34" charset="77"/>
              </a:rPr>
              <a:t>IBM Watson Health, </a:t>
            </a:r>
            <a:br>
              <a:rPr lang="en-US" dirty="0">
                <a:latin typeface="IBM Plex Sans" panose="020B0503050203000203" pitchFamily="34" charset="77"/>
              </a:rPr>
            </a:br>
            <a:r>
              <a:rPr lang="en-US" dirty="0">
                <a:latin typeface="IBM Plex Sans" panose="020B0503050203000203" pitchFamily="34" charset="77"/>
              </a:rPr>
              <a:t>Clinical Decision Support</a:t>
            </a:r>
            <a:endParaRPr lang="en-US" dirty="0"/>
          </a:p>
        </p:txBody>
      </p:sp>
    </p:spTree>
    <p:extLst>
      <p:ext uri="{BB962C8B-B14F-4D97-AF65-F5344CB8AC3E}">
        <p14:creationId xmlns:p14="http://schemas.microsoft.com/office/powerpoint/2010/main" val="1466124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D9E124-3CEB-504B-B518-1E10AAF06FF4}"/>
              </a:ext>
            </a:extLst>
          </p:cNvPr>
          <p:cNvSpPr>
            <a:spLocks noGrp="1"/>
          </p:cNvSpPr>
          <p:nvPr>
            <p:ph type="sldNum" sz="quarter" idx="4"/>
          </p:nvPr>
        </p:nvSpPr>
        <p:spPr/>
        <p:txBody>
          <a:bodyPr/>
          <a:lstStyle/>
          <a:p>
            <a:fld id="{E4DBDE34-E9B5-E04F-B662-69720E4BCB53}" type="slidenum">
              <a:rPr lang="en-US" smtClean="0"/>
              <a:pPr/>
              <a:t>20</a:t>
            </a:fld>
            <a:endParaRPr lang="en-US" dirty="0"/>
          </a:p>
        </p:txBody>
      </p:sp>
      <p:sp>
        <p:nvSpPr>
          <p:cNvPr id="5" name="Text Placeholder 12">
            <a:extLst>
              <a:ext uri="{FF2B5EF4-FFF2-40B4-BE49-F238E27FC236}">
                <a16:creationId xmlns:a16="http://schemas.microsoft.com/office/drawing/2014/main" id="{43F17936-56C6-AD40-BDF6-BB57F98C55C6}"/>
              </a:ext>
            </a:extLst>
          </p:cNvPr>
          <p:cNvSpPr txBox="1">
            <a:spLocks/>
          </p:cNvSpPr>
          <p:nvPr/>
        </p:nvSpPr>
        <p:spPr>
          <a:xfrm>
            <a:off x="170286" y="568713"/>
            <a:ext cx="8052751" cy="5628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16052" rtl="0" latinLnBrk="0">
              <a:lnSpc>
                <a:spcPct val="100000"/>
              </a:lnSpc>
              <a:spcBef>
                <a:spcPts val="1300"/>
              </a:spcBef>
              <a:spcAft>
                <a:spcPts val="0"/>
              </a:spcAft>
              <a:buClrTx/>
              <a:buSzTx/>
              <a:buFontTx/>
              <a:buNone/>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1pPr>
            <a:lvl2pPr marL="157464"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2pPr>
            <a:lvl3pPr marL="361156"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3pPr>
            <a:lvl4pPr marL="569182" marR="0" indent="-153130"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4pPr>
            <a:lvl5pPr marL="730980"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marL="114300" lvl="0">
              <a:spcBef>
                <a:spcPts val="600"/>
              </a:spcBef>
              <a:defRPr/>
            </a:pPr>
            <a:r>
              <a:rPr lang="en-US" sz="1200" dirty="0">
                <a:solidFill>
                  <a:schemeClr val="tx1"/>
                </a:solidFill>
              </a:rPr>
              <a:t>IBM Micromedex® With Watson™ incorporates the AI-powered Watson Assistant into its medication-management "Quick Answers" content to transform how you find answers and help you accelerate your decisions. </a:t>
            </a:r>
            <a:endParaRPr kumimoji="0" lang="en-US" sz="1200" b="0" i="0" u="none" strike="noStrike" kern="1200" cap="none" spc="0" normalizeH="0" baseline="0" noProof="0" dirty="0">
              <a:ln>
                <a:noFill/>
              </a:ln>
              <a:solidFill>
                <a:schemeClr val="tx1"/>
              </a:solidFill>
              <a:effectLst/>
              <a:uLnTx/>
              <a:uFillTx/>
              <a:latin typeface="IBM Plex Sans" panose="020B0503050203000203" pitchFamily="34" charset="77"/>
              <a:sym typeface="IBM Eliot Sans"/>
            </a:endParaRPr>
          </a:p>
        </p:txBody>
      </p:sp>
      <p:sp>
        <p:nvSpPr>
          <p:cNvPr id="6" name="Text Placeholder 12">
            <a:extLst>
              <a:ext uri="{FF2B5EF4-FFF2-40B4-BE49-F238E27FC236}">
                <a16:creationId xmlns:a16="http://schemas.microsoft.com/office/drawing/2014/main" id="{92522E2C-9168-3649-A6ED-2A057E572A9F}"/>
              </a:ext>
            </a:extLst>
          </p:cNvPr>
          <p:cNvSpPr txBox="1">
            <a:spLocks/>
          </p:cNvSpPr>
          <p:nvPr/>
        </p:nvSpPr>
        <p:spPr>
          <a:xfrm>
            <a:off x="254672" y="202958"/>
            <a:ext cx="7012881" cy="3400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16052" rtl="0" latinLnBrk="0">
              <a:lnSpc>
                <a:spcPct val="100000"/>
              </a:lnSpc>
              <a:spcBef>
                <a:spcPts val="1300"/>
              </a:spcBef>
              <a:spcAft>
                <a:spcPts val="0"/>
              </a:spcAft>
              <a:buClrTx/>
              <a:buSzTx/>
              <a:buFontTx/>
              <a:buNone/>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1pPr>
            <a:lvl2pPr marL="157464"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2pPr>
            <a:lvl3pPr marL="361156"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3pPr>
            <a:lvl4pPr marL="569182" marR="0" indent="-153130"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4pPr>
            <a:lvl5pPr marL="730980"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marL="0" marR="0" lvl="0" indent="0" algn="l" defTabSz="416052" rtl="0" eaLnBrk="1" fontAlgn="auto" latinLnBrk="0" hangingPunct="1">
              <a:lnSpc>
                <a:spcPct val="100000"/>
              </a:lnSpc>
              <a:spcBef>
                <a:spcPts val="1300"/>
              </a:spcBef>
              <a:spcAft>
                <a:spcPts val="0"/>
              </a:spcAft>
              <a:buClrTx/>
              <a:buSzTx/>
              <a:buFontTx/>
              <a:buNone/>
              <a:tabLst/>
              <a:defRPr/>
            </a:pPr>
            <a:r>
              <a:rPr lang="de-DE" sz="2100" spc="-34" dirty="0" err="1">
                <a:solidFill>
                  <a:srgbClr val="7F7F7F"/>
                </a:solidFill>
                <a:latin typeface="IBM Plex Sans" panose="020B0503050203000203" pitchFamily="34" charset="77"/>
                <a:cs typeface="Arial" charset="0"/>
              </a:rPr>
              <a:t>Conversational</a:t>
            </a:r>
            <a:r>
              <a:rPr lang="de-DE" sz="2100" spc="-34" dirty="0">
                <a:solidFill>
                  <a:srgbClr val="7F7F7F"/>
                </a:solidFill>
                <a:latin typeface="IBM Plex Sans" panose="020B0503050203000203" pitchFamily="34" charset="77"/>
                <a:cs typeface="Arial" charset="0"/>
              </a:rPr>
              <a:t> </a:t>
            </a:r>
            <a:r>
              <a:rPr lang="de-DE" sz="2100" spc="-34" dirty="0" err="1">
                <a:solidFill>
                  <a:srgbClr val="7F7F7F"/>
                </a:solidFill>
                <a:latin typeface="IBM Plex Sans" panose="020B0503050203000203" pitchFamily="34" charset="77"/>
                <a:cs typeface="Arial" charset="0"/>
              </a:rPr>
              <a:t>search</a:t>
            </a:r>
            <a:endParaRPr lang="en-US" sz="2100" spc="-34" dirty="0">
              <a:solidFill>
                <a:srgbClr val="7F7F7F"/>
              </a:solidFill>
              <a:latin typeface="IBM Plex Sans" panose="020B0503050203000203" pitchFamily="34" charset="77"/>
              <a:cs typeface="Arial" charset="0"/>
            </a:endParaRPr>
          </a:p>
        </p:txBody>
      </p:sp>
      <p:pic>
        <p:nvPicPr>
          <p:cNvPr id="7" name="Picture 6">
            <a:extLst>
              <a:ext uri="{FF2B5EF4-FFF2-40B4-BE49-F238E27FC236}">
                <a16:creationId xmlns:a16="http://schemas.microsoft.com/office/drawing/2014/main" id="{19AF1D00-79FA-FB48-A4AE-46A0F31BDFE9}"/>
              </a:ext>
            </a:extLst>
          </p:cNvPr>
          <p:cNvPicPr>
            <a:picLocks noChangeAspect="1"/>
          </p:cNvPicPr>
          <p:nvPr/>
        </p:nvPicPr>
        <p:blipFill>
          <a:blip r:embed="rId3"/>
          <a:stretch>
            <a:fillRect/>
          </a:stretch>
        </p:blipFill>
        <p:spPr>
          <a:xfrm>
            <a:off x="437041" y="1275550"/>
            <a:ext cx="5363484" cy="3063394"/>
          </a:xfrm>
          <a:prstGeom prst="rect">
            <a:avLst/>
          </a:prstGeom>
          <a:ln>
            <a:solidFill>
              <a:schemeClr val="tx1"/>
            </a:solidFill>
          </a:ln>
        </p:spPr>
      </p:pic>
      <p:pic>
        <p:nvPicPr>
          <p:cNvPr id="8" name="Picture 7">
            <a:extLst>
              <a:ext uri="{FF2B5EF4-FFF2-40B4-BE49-F238E27FC236}">
                <a16:creationId xmlns:a16="http://schemas.microsoft.com/office/drawing/2014/main" id="{C2BBCC25-C3E5-6C44-9D21-546F6B4C9B2C}"/>
              </a:ext>
            </a:extLst>
          </p:cNvPr>
          <p:cNvPicPr>
            <a:picLocks noChangeAspect="1"/>
          </p:cNvPicPr>
          <p:nvPr/>
        </p:nvPicPr>
        <p:blipFill>
          <a:blip r:embed="rId4"/>
          <a:stretch>
            <a:fillRect/>
          </a:stretch>
        </p:blipFill>
        <p:spPr>
          <a:xfrm>
            <a:off x="5399700" y="1513252"/>
            <a:ext cx="2823338" cy="3110358"/>
          </a:xfrm>
          <a:prstGeom prst="rect">
            <a:avLst/>
          </a:prstGeom>
          <a:ln>
            <a:solidFill>
              <a:schemeClr val="tx1"/>
            </a:solidFill>
          </a:ln>
        </p:spPr>
      </p:pic>
      <p:sp>
        <p:nvSpPr>
          <p:cNvPr id="9" name="Rectangle 8">
            <a:extLst>
              <a:ext uri="{FF2B5EF4-FFF2-40B4-BE49-F238E27FC236}">
                <a16:creationId xmlns:a16="http://schemas.microsoft.com/office/drawing/2014/main" id="{6148A0C3-F603-9A4E-AED1-1423FC96CA80}"/>
              </a:ext>
            </a:extLst>
          </p:cNvPr>
          <p:cNvSpPr/>
          <p:nvPr/>
        </p:nvSpPr>
        <p:spPr>
          <a:xfrm>
            <a:off x="1968137" y="1071951"/>
            <a:ext cx="3646279" cy="132965"/>
          </a:xfrm>
          <a:prstGeom prst="rect">
            <a:avLst/>
          </a:prstGeom>
          <a:solidFill>
            <a:schemeClr val="accent6">
              <a:lumMod val="20000"/>
              <a:lumOff val="80000"/>
            </a:schemeClr>
          </a:solidFill>
        </p:spPr>
        <p:txBody>
          <a:bodyPr wrap="square" anchor="ctr">
            <a:noAutofit/>
          </a:bodyPr>
          <a:lstStyle/>
          <a:p>
            <a:r>
              <a:rPr lang="en-US" sz="1050" dirty="0">
                <a:latin typeface="IBM Plex Sans" panose="020B0503050203000203" pitchFamily="34" charset="77"/>
              </a:rPr>
              <a:t>Clear information about what questions can be answered</a:t>
            </a:r>
          </a:p>
        </p:txBody>
      </p:sp>
      <p:cxnSp>
        <p:nvCxnSpPr>
          <p:cNvPr id="10" name="Straight Connector 9">
            <a:extLst>
              <a:ext uri="{FF2B5EF4-FFF2-40B4-BE49-F238E27FC236}">
                <a16:creationId xmlns:a16="http://schemas.microsoft.com/office/drawing/2014/main" id="{37D5AB8C-9E2A-A74E-8C6C-DF96E33B9C99}"/>
              </a:ext>
            </a:extLst>
          </p:cNvPr>
          <p:cNvCxnSpPr>
            <a:cxnSpLocks/>
          </p:cNvCxnSpPr>
          <p:nvPr/>
        </p:nvCxnSpPr>
        <p:spPr>
          <a:xfrm flipH="1" flipV="1">
            <a:off x="3699800" y="1229586"/>
            <a:ext cx="1790252" cy="1120169"/>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008461-EAD3-D84A-93E0-5367E31EB563}"/>
              </a:ext>
            </a:extLst>
          </p:cNvPr>
          <p:cNvCxnSpPr>
            <a:cxnSpLocks/>
          </p:cNvCxnSpPr>
          <p:nvPr/>
        </p:nvCxnSpPr>
        <p:spPr>
          <a:xfrm flipV="1">
            <a:off x="3699800" y="1229586"/>
            <a:ext cx="0" cy="1018656"/>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C09453-4A5A-194C-B8D5-AD03C50D8724}"/>
              </a:ext>
            </a:extLst>
          </p:cNvPr>
          <p:cNvCxnSpPr>
            <a:cxnSpLocks/>
          </p:cNvCxnSpPr>
          <p:nvPr/>
        </p:nvCxnSpPr>
        <p:spPr>
          <a:xfrm flipH="1" flipV="1">
            <a:off x="3699800" y="1229586"/>
            <a:ext cx="1249545" cy="1195778"/>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ABAD22C-D863-8443-BDA5-A208C6CB4108}"/>
              </a:ext>
            </a:extLst>
          </p:cNvPr>
          <p:cNvSpPr/>
          <p:nvPr/>
        </p:nvSpPr>
        <p:spPr>
          <a:xfrm>
            <a:off x="6736544" y="1044519"/>
            <a:ext cx="1940459" cy="323497"/>
          </a:xfrm>
          <a:prstGeom prst="rect">
            <a:avLst/>
          </a:prstGeom>
          <a:solidFill>
            <a:schemeClr val="accent6">
              <a:lumMod val="20000"/>
              <a:lumOff val="80000"/>
            </a:schemeClr>
          </a:solidFill>
        </p:spPr>
        <p:txBody>
          <a:bodyPr wrap="square" anchor="ctr">
            <a:noAutofit/>
          </a:bodyPr>
          <a:lstStyle/>
          <a:p>
            <a:r>
              <a:rPr lang="en-US" sz="1050" dirty="0">
                <a:latin typeface="IBM Plex Sans" panose="020B0503050203000203" pitchFamily="34" charset="77"/>
              </a:rPr>
              <a:t>Ask a series of contextual questions with smart filtering</a:t>
            </a:r>
          </a:p>
        </p:txBody>
      </p:sp>
      <p:cxnSp>
        <p:nvCxnSpPr>
          <p:cNvPr id="14" name="Straight Connector 13">
            <a:extLst>
              <a:ext uri="{FF2B5EF4-FFF2-40B4-BE49-F238E27FC236}">
                <a16:creationId xmlns:a16="http://schemas.microsoft.com/office/drawing/2014/main" id="{428A8871-8CC1-B64A-978E-7803E80C9E04}"/>
              </a:ext>
            </a:extLst>
          </p:cNvPr>
          <p:cNvCxnSpPr>
            <a:cxnSpLocks/>
          </p:cNvCxnSpPr>
          <p:nvPr/>
        </p:nvCxnSpPr>
        <p:spPr>
          <a:xfrm flipV="1">
            <a:off x="7682836" y="1357433"/>
            <a:ext cx="0" cy="512719"/>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F9A026-0628-A84E-A1A0-39B3E359F573}"/>
              </a:ext>
            </a:extLst>
          </p:cNvPr>
          <p:cNvCxnSpPr>
            <a:cxnSpLocks/>
          </p:cNvCxnSpPr>
          <p:nvPr/>
        </p:nvCxnSpPr>
        <p:spPr>
          <a:xfrm flipV="1">
            <a:off x="7682836" y="1888154"/>
            <a:ext cx="0" cy="1074419"/>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DD0953-70B4-804B-9FD2-04F260BA720B}"/>
              </a:ext>
            </a:extLst>
          </p:cNvPr>
          <p:cNvCxnSpPr>
            <a:cxnSpLocks/>
          </p:cNvCxnSpPr>
          <p:nvPr/>
        </p:nvCxnSpPr>
        <p:spPr>
          <a:xfrm flipH="1">
            <a:off x="5270996" y="4323704"/>
            <a:ext cx="257289" cy="414920"/>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BC22B3-79A8-3941-8150-F2740A418646}"/>
              </a:ext>
            </a:extLst>
          </p:cNvPr>
          <p:cNvSpPr/>
          <p:nvPr/>
        </p:nvSpPr>
        <p:spPr>
          <a:xfrm>
            <a:off x="4754536" y="4707872"/>
            <a:ext cx="1178739" cy="283978"/>
          </a:xfrm>
          <a:prstGeom prst="rect">
            <a:avLst/>
          </a:prstGeom>
          <a:solidFill>
            <a:schemeClr val="accent6">
              <a:lumMod val="20000"/>
              <a:lumOff val="80000"/>
            </a:schemeClr>
          </a:solidFill>
        </p:spPr>
        <p:txBody>
          <a:bodyPr wrap="square" anchor="ctr">
            <a:noAutofit/>
          </a:bodyPr>
          <a:lstStyle/>
          <a:p>
            <a:r>
              <a:rPr lang="en-US" sz="1050" dirty="0">
                <a:latin typeface="IBM Plex Sans" panose="020B0503050203000203" pitchFamily="34" charset="77"/>
              </a:rPr>
              <a:t>Links to relevant evidence</a:t>
            </a:r>
          </a:p>
        </p:txBody>
      </p:sp>
      <p:pic>
        <p:nvPicPr>
          <p:cNvPr id="18" name="Picture 17">
            <a:extLst>
              <a:ext uri="{FF2B5EF4-FFF2-40B4-BE49-F238E27FC236}">
                <a16:creationId xmlns:a16="http://schemas.microsoft.com/office/drawing/2014/main" id="{973F934F-E248-C142-9B3D-E37A2B684510}"/>
              </a:ext>
            </a:extLst>
          </p:cNvPr>
          <p:cNvPicPr>
            <a:picLocks noChangeAspect="1"/>
          </p:cNvPicPr>
          <p:nvPr/>
        </p:nvPicPr>
        <p:blipFill rotWithShape="1">
          <a:blip r:embed="rId5"/>
          <a:srcRect l="57509" t="87161" r="3982" b="5877"/>
          <a:stretch/>
        </p:blipFill>
        <p:spPr>
          <a:xfrm>
            <a:off x="7251108" y="4251006"/>
            <a:ext cx="940505" cy="274910"/>
          </a:xfrm>
          <a:prstGeom prst="rect">
            <a:avLst/>
          </a:prstGeom>
        </p:spPr>
      </p:pic>
      <p:cxnSp>
        <p:nvCxnSpPr>
          <p:cNvPr id="20" name="Straight Connector 19">
            <a:extLst>
              <a:ext uri="{FF2B5EF4-FFF2-40B4-BE49-F238E27FC236}">
                <a16:creationId xmlns:a16="http://schemas.microsoft.com/office/drawing/2014/main" id="{C4984F86-4831-1247-B6A7-A93E6E5A8F55}"/>
              </a:ext>
            </a:extLst>
          </p:cNvPr>
          <p:cNvCxnSpPr>
            <a:cxnSpLocks/>
          </p:cNvCxnSpPr>
          <p:nvPr/>
        </p:nvCxnSpPr>
        <p:spPr>
          <a:xfrm flipH="1">
            <a:off x="7442368" y="4491010"/>
            <a:ext cx="449775" cy="247614"/>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884BB-197F-8545-8DEF-5293C6CD7904}"/>
              </a:ext>
            </a:extLst>
          </p:cNvPr>
          <p:cNvCxnSpPr>
            <a:cxnSpLocks/>
          </p:cNvCxnSpPr>
          <p:nvPr/>
        </p:nvCxnSpPr>
        <p:spPr>
          <a:xfrm flipV="1">
            <a:off x="8136878" y="3565210"/>
            <a:ext cx="208494" cy="252101"/>
          </a:xfrm>
          <a:prstGeom prst="line">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419841E-68FA-3F48-8B38-B0B8571F9F06}"/>
              </a:ext>
            </a:extLst>
          </p:cNvPr>
          <p:cNvSpPr/>
          <p:nvPr/>
        </p:nvSpPr>
        <p:spPr>
          <a:xfrm>
            <a:off x="8250326" y="3419927"/>
            <a:ext cx="893674" cy="485258"/>
          </a:xfrm>
          <a:prstGeom prst="rect">
            <a:avLst/>
          </a:prstGeom>
          <a:solidFill>
            <a:schemeClr val="accent6">
              <a:lumMod val="20000"/>
              <a:lumOff val="80000"/>
            </a:schemeClr>
          </a:solidFill>
        </p:spPr>
        <p:txBody>
          <a:bodyPr wrap="square" anchor="ctr">
            <a:noAutofit/>
          </a:bodyPr>
          <a:lstStyle/>
          <a:p>
            <a:r>
              <a:rPr lang="en-US" sz="1050" dirty="0">
                <a:latin typeface="IBM Plex Sans" panose="020B0503050203000203" pitchFamily="34" charset="77"/>
              </a:rPr>
              <a:t>Clinically actionable answers</a:t>
            </a:r>
          </a:p>
        </p:txBody>
      </p:sp>
      <p:sp>
        <p:nvSpPr>
          <p:cNvPr id="23" name="Text Placeholder 12">
            <a:extLst>
              <a:ext uri="{FF2B5EF4-FFF2-40B4-BE49-F238E27FC236}">
                <a16:creationId xmlns:a16="http://schemas.microsoft.com/office/drawing/2014/main" id="{7CAB2A3A-193C-454F-A9B5-D919BB84EC09}"/>
              </a:ext>
            </a:extLst>
          </p:cNvPr>
          <p:cNvSpPr txBox="1">
            <a:spLocks/>
          </p:cNvSpPr>
          <p:nvPr/>
        </p:nvSpPr>
        <p:spPr>
          <a:xfrm>
            <a:off x="437040" y="4409189"/>
            <a:ext cx="4149715" cy="412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16052" rtl="0" latinLnBrk="0">
              <a:lnSpc>
                <a:spcPct val="100000"/>
              </a:lnSpc>
              <a:spcBef>
                <a:spcPts val="1300"/>
              </a:spcBef>
              <a:spcAft>
                <a:spcPts val="0"/>
              </a:spcAft>
              <a:buClrTx/>
              <a:buSzTx/>
              <a:buFontTx/>
              <a:buNone/>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1pPr>
            <a:lvl2pPr marL="157464"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2pPr>
            <a:lvl3pPr marL="361156"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3pPr>
            <a:lvl4pPr marL="569182" marR="0" indent="-153130"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4pPr>
            <a:lvl5pPr marL="730980"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lvl="0">
              <a:spcBef>
                <a:spcPts val="0"/>
              </a:spcBef>
              <a:defRPr/>
            </a:pPr>
            <a:r>
              <a:rPr lang="en-US" sz="800" b="1" dirty="0">
                <a:solidFill>
                  <a:schemeClr val="tx1"/>
                </a:solidFill>
              </a:rPr>
              <a:t>How does it work? </a:t>
            </a:r>
          </a:p>
          <a:p>
            <a:pPr lvl="0">
              <a:spcBef>
                <a:spcPts val="0"/>
              </a:spcBef>
              <a:defRPr/>
            </a:pPr>
            <a:r>
              <a:rPr lang="en-US" sz="800" dirty="0">
                <a:solidFill>
                  <a:schemeClr val="tx1"/>
                </a:solidFill>
              </a:rPr>
              <a:t>You can tap the AI-powered search technology directly from Micromedex by activating the conversational search assistant "Ask Watson," or by using a traditional search approach. </a:t>
            </a:r>
            <a:endParaRPr kumimoji="0" lang="en-US" sz="800" b="0" i="0" u="none" strike="noStrike" kern="1200" cap="none" spc="0" normalizeH="0" baseline="0" noProof="0" dirty="0">
              <a:ln>
                <a:noFill/>
              </a:ln>
              <a:solidFill>
                <a:schemeClr val="tx1"/>
              </a:solidFill>
              <a:effectLst/>
              <a:uLnTx/>
              <a:uFillTx/>
              <a:latin typeface="IBM Plex Sans" panose="020B0503050203000203" pitchFamily="34" charset="77"/>
              <a:sym typeface="IBM Eliot Sans"/>
            </a:endParaRPr>
          </a:p>
        </p:txBody>
      </p:sp>
      <p:sp>
        <p:nvSpPr>
          <p:cNvPr id="19" name="Rectangle 18">
            <a:extLst>
              <a:ext uri="{FF2B5EF4-FFF2-40B4-BE49-F238E27FC236}">
                <a16:creationId xmlns:a16="http://schemas.microsoft.com/office/drawing/2014/main" id="{36D50362-2248-A640-AE41-16E79C075B72}"/>
              </a:ext>
            </a:extLst>
          </p:cNvPr>
          <p:cNvSpPr/>
          <p:nvPr/>
        </p:nvSpPr>
        <p:spPr>
          <a:xfrm>
            <a:off x="6156851" y="4694380"/>
            <a:ext cx="1416197" cy="310962"/>
          </a:xfrm>
          <a:prstGeom prst="rect">
            <a:avLst/>
          </a:prstGeom>
          <a:solidFill>
            <a:schemeClr val="accent6">
              <a:lumMod val="20000"/>
              <a:lumOff val="80000"/>
            </a:schemeClr>
          </a:solidFill>
        </p:spPr>
        <p:txBody>
          <a:bodyPr wrap="square" anchor="ctr">
            <a:noAutofit/>
          </a:bodyPr>
          <a:lstStyle/>
          <a:p>
            <a:r>
              <a:rPr lang="en-US" sz="1050" dirty="0">
                <a:latin typeface="IBM Plex Sans" panose="020B0503050203000203" pitchFamily="34" charset="77"/>
              </a:rPr>
              <a:t>Tools to collect on-going feedback</a:t>
            </a:r>
          </a:p>
        </p:txBody>
      </p:sp>
      <p:sp>
        <p:nvSpPr>
          <p:cNvPr id="24" name="Footer Placeholder 2">
            <a:extLst>
              <a:ext uri="{FF2B5EF4-FFF2-40B4-BE49-F238E27FC236}">
                <a16:creationId xmlns:a16="http://schemas.microsoft.com/office/drawing/2014/main" id="{A7B8F763-814A-4257-863D-00E122928C0A}"/>
              </a:ext>
            </a:extLst>
          </p:cNvPr>
          <p:cNvSpPr>
            <a:spLocks noGrp="1"/>
          </p:cNvSpPr>
          <p:nvPr>
            <p:ph type="ftr" sz="quarter" idx="3"/>
          </p:nvPr>
        </p:nvSpPr>
        <p:spPr>
          <a:xfrm>
            <a:off x="317201"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114908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2"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1F6E-9BC8-1D49-8629-BF86024F93AB}"/>
              </a:ext>
            </a:extLst>
          </p:cNvPr>
          <p:cNvSpPr>
            <a:spLocks noGrp="1"/>
          </p:cNvSpPr>
          <p:nvPr>
            <p:ph type="title"/>
          </p:nvPr>
        </p:nvSpPr>
        <p:spPr>
          <a:xfrm>
            <a:off x="228599" y="173736"/>
            <a:ext cx="4459941" cy="1488809"/>
          </a:xfrm>
        </p:spPr>
        <p:txBody>
          <a:bodyPr/>
          <a:lstStyle/>
          <a:p>
            <a:r>
              <a:rPr lang="en-US" dirty="0">
                <a:solidFill>
                  <a:srgbClr val="D8E8FF"/>
                </a:solidFill>
              </a:rPr>
              <a:t>And we’re just getting started …</a:t>
            </a:r>
            <a:endParaRPr lang="en-US" dirty="0"/>
          </a:p>
        </p:txBody>
      </p:sp>
      <p:sp>
        <p:nvSpPr>
          <p:cNvPr id="3" name="Slide Number Placeholder 2">
            <a:extLst>
              <a:ext uri="{FF2B5EF4-FFF2-40B4-BE49-F238E27FC236}">
                <a16:creationId xmlns:a16="http://schemas.microsoft.com/office/drawing/2014/main" id="{A10AD7FF-12F9-9945-8F1E-D73D2E01A95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FFFFFF"/>
                </a:solidFill>
                <a:effectLst/>
                <a:uLnTx/>
                <a:uFillTx/>
                <a:latin typeface="IBM Plex Sans Regular"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700" b="0" i="0" u="none" strike="noStrike" kern="1200" cap="none" spc="0" normalizeH="0" baseline="0" noProof="0" dirty="0">
              <a:ln>
                <a:noFill/>
              </a:ln>
              <a:solidFill>
                <a:srgbClr val="FFFFFF"/>
              </a:solidFill>
              <a:effectLst/>
              <a:uLnTx/>
              <a:uFillTx/>
              <a:latin typeface="IBM Plex Sans Regular" charset="0"/>
            </a:endParaRPr>
          </a:p>
        </p:txBody>
      </p:sp>
      <p:sp>
        <p:nvSpPr>
          <p:cNvPr id="4" name="Footer Placeholder 3">
            <a:extLst>
              <a:ext uri="{FF2B5EF4-FFF2-40B4-BE49-F238E27FC236}">
                <a16:creationId xmlns:a16="http://schemas.microsoft.com/office/drawing/2014/main" id="{8F57B69F-8BB0-A544-A066-BE5186402FE2}"/>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40000"/>
                  </a:srgbClr>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FFFFFF">
                    <a:alpha val="40000"/>
                  </a:srgbClr>
                </a:solidFill>
                <a:effectLst/>
                <a:uLnTx/>
                <a:uFillTx/>
                <a:latin typeface="Arial"/>
                <a:ea typeface="+mn-ea"/>
                <a:cs typeface="IBM Plex Sans"/>
              </a:rPr>
              <a:t>© IBM Corporation 2019</a:t>
            </a:r>
          </a:p>
        </p:txBody>
      </p:sp>
      <p:sp>
        <p:nvSpPr>
          <p:cNvPr id="6" name="Oval 5">
            <a:extLst>
              <a:ext uri="{FF2B5EF4-FFF2-40B4-BE49-F238E27FC236}">
                <a16:creationId xmlns:a16="http://schemas.microsoft.com/office/drawing/2014/main" id="{663A9F50-F780-2F41-ADFB-87D3FB2FD28D}"/>
              </a:ext>
            </a:extLst>
          </p:cNvPr>
          <p:cNvSpPr/>
          <p:nvPr/>
        </p:nvSpPr>
        <p:spPr>
          <a:xfrm>
            <a:off x="1651047" y="2242900"/>
            <a:ext cx="1317784" cy="1317079"/>
          </a:xfrm>
          <a:prstGeom prst="ellipse">
            <a:avLst/>
          </a:prstGeom>
          <a:solidFill>
            <a:schemeClr val="accent1"/>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err="1">
              <a:ln>
                <a:noFill/>
              </a:ln>
              <a:solidFill>
                <a:srgbClr val="FFFFFF"/>
              </a:solidFill>
              <a:effectLst/>
              <a:uLnTx/>
              <a:uFillTx/>
              <a:latin typeface="IBM Plex Sans" panose="020B0503050203000203" pitchFamily="34" charset="77"/>
              <a:ea typeface="+mn-ea"/>
              <a:cs typeface="Arial"/>
            </a:endParaRPr>
          </a:p>
        </p:txBody>
      </p:sp>
      <p:sp>
        <p:nvSpPr>
          <p:cNvPr id="8" name="TextBox 7">
            <a:extLst>
              <a:ext uri="{FF2B5EF4-FFF2-40B4-BE49-F238E27FC236}">
                <a16:creationId xmlns:a16="http://schemas.microsoft.com/office/drawing/2014/main" id="{229C883E-3359-5E4A-9575-37AB11993EDA}"/>
              </a:ext>
            </a:extLst>
          </p:cNvPr>
          <p:cNvSpPr txBox="1"/>
          <p:nvPr/>
        </p:nvSpPr>
        <p:spPr>
          <a:xfrm>
            <a:off x="3111335" y="2343518"/>
            <a:ext cx="5804065"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DFEFD"/>
                </a:solidFill>
                <a:effectLst/>
                <a:uLnTx/>
                <a:uFillTx/>
                <a:latin typeface="IBM Plex Sans" panose="020B0503050203000203" pitchFamily="34" charset="77"/>
                <a:ea typeface="IBM Plex Sans Regular" charset="0"/>
                <a:cs typeface="IBM Plex Sans Regular" charset="0"/>
              </a:rPr>
              <a:t>Contact us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hlinkClick r:id="rId3">
                  <a:extLst>
                    <a:ext uri="{A12FA001-AC4F-418D-AE19-62706E023703}">
                      <ahyp:hlinkClr xmlns:ahyp="http://schemas.microsoft.com/office/drawing/2018/hyperlinkcolor" val="tx"/>
                    </a:ext>
                  </a:extLst>
                </a:hlinkClick>
              </a:rPr>
              <a:t>micromedex@us.ibm.com</a:t>
            </a:r>
            <a:r>
              <a:rPr kumimoji="0" lang="en-US" sz="2000" b="0"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DFEFD"/>
                </a:solidFill>
                <a:effectLst/>
                <a:uLnTx/>
                <a:uFillTx/>
                <a:latin typeface="IBM Plex Sans" panose="020B0503050203000203" pitchFamily="34" charset="77"/>
                <a:ea typeface="IBM Plex Sans Regular" charset="0"/>
                <a:cs typeface="IBM Plex Sans Regular" charset="0"/>
              </a:rPr>
              <a:t>to find out more</a:t>
            </a:r>
            <a:endParaRPr kumimoji="0" lang="en-GB" sz="20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pic>
        <p:nvPicPr>
          <p:cNvPr id="9" name="Picture 8">
            <a:extLst>
              <a:ext uri="{FF2B5EF4-FFF2-40B4-BE49-F238E27FC236}">
                <a16:creationId xmlns:a16="http://schemas.microsoft.com/office/drawing/2014/main" id="{F306D8D8-C58C-1C43-96DD-A9DBE6F6E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461" y="2523180"/>
            <a:ext cx="812955" cy="812955"/>
          </a:xfrm>
          <a:prstGeom prst="rect">
            <a:avLst/>
          </a:prstGeom>
        </p:spPr>
      </p:pic>
    </p:spTree>
    <p:extLst>
      <p:ext uri="{BB962C8B-B14F-4D97-AF65-F5344CB8AC3E}">
        <p14:creationId xmlns:p14="http://schemas.microsoft.com/office/powerpoint/2010/main" val="222285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4DBDE34-E9B5-E04F-B662-69720E4BCB53}" type="slidenum">
              <a:rPr lang="en-US" smtClean="0"/>
              <a:pPr/>
              <a:t>22</a:t>
            </a:fld>
            <a:endParaRPr lang="en-US" dirty="0"/>
          </a:p>
        </p:txBody>
      </p:sp>
      <p:sp>
        <p:nvSpPr>
          <p:cNvPr id="5" name="Footer Placeholder 4"/>
          <p:cNvSpPr>
            <a:spLocks noGrp="1"/>
          </p:cNvSpPr>
          <p:nvPr>
            <p:ph type="ftr" sz="quarter" idx="3"/>
          </p:nvPr>
        </p:nvSpPr>
        <p:spPr>
          <a:xfrm>
            <a:off x="342170" y="4748784"/>
            <a:ext cx="2895600" cy="201168"/>
          </a:xfrm>
        </p:spPr>
        <p:txBody>
          <a:bodyPr/>
          <a:lstStyle/>
          <a:p>
            <a:r>
              <a:rPr lang="en-US" dirty="0"/>
              <a:t>Watson Health © IBM Corporation 2018</a:t>
            </a:r>
          </a:p>
        </p:txBody>
      </p:sp>
      <p:sp>
        <p:nvSpPr>
          <p:cNvPr id="6" name="Title 1"/>
          <p:cNvSpPr>
            <a:spLocks noGrp="1"/>
          </p:cNvSpPr>
          <p:nvPr>
            <p:ph type="title"/>
          </p:nvPr>
        </p:nvSpPr>
        <p:spPr>
          <a:xfrm>
            <a:off x="228600" y="173736"/>
            <a:ext cx="4297680" cy="2286000"/>
          </a:xfrm>
        </p:spPr>
        <p:txBody>
          <a:bodyPr/>
          <a:lstStyle/>
          <a:p>
            <a:r>
              <a:rPr lang="en-US" altLang="en-US" dirty="0"/>
              <a:t>Legal Disclaimer</a:t>
            </a:r>
          </a:p>
        </p:txBody>
      </p:sp>
      <p:sp>
        <p:nvSpPr>
          <p:cNvPr id="7" name="Content Placeholder 4"/>
          <p:cNvSpPr txBox="1">
            <a:spLocks/>
          </p:cNvSpPr>
          <p:nvPr/>
        </p:nvSpPr>
        <p:spPr>
          <a:xfrm>
            <a:off x="228600" y="770598"/>
            <a:ext cx="8229600" cy="3394141"/>
          </a:xfrm>
          <a:prstGeom prst="rect">
            <a:avLst/>
          </a:prstGeom>
        </p:spPr>
        <p:txBody>
          <a:bodyPr lIns="0" tIns="0" rIns="0" bIns="0"/>
          <a:lstStyle>
            <a:lvl1pPr marL="0" indent="0" algn="l" defTabSz="457200" rtl="0" eaLnBrk="1" latinLnBrk="0" hangingPunct="1">
              <a:spcBef>
                <a:spcPts val="1500"/>
              </a:spcBef>
              <a:buFont typeface="Arial"/>
              <a:buNone/>
              <a:defRPr sz="2000" b="0" i="0" kern="1200">
                <a:solidFill>
                  <a:srgbClr val="000000"/>
                </a:solidFill>
                <a:latin typeface="Arial" charset="0"/>
                <a:ea typeface="Arial" charset="0"/>
                <a:cs typeface="Arial" charset="0"/>
              </a:defRPr>
            </a:lvl1pPr>
            <a:lvl2pPr marL="173038"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2pPr>
            <a:lvl3pPr marL="396875"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3pPr>
            <a:lvl4pPr marL="625475" indent="-168275"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4pPr>
            <a:lvl5pPr marL="803275"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spcAft>
                <a:spcPts val="400"/>
              </a:spcAft>
              <a:buNone/>
              <a:defRPr/>
            </a:pPr>
            <a:r>
              <a:rPr lang="en-US" sz="900" dirty="0">
                <a:latin typeface="IBM Plex Sans Regular" charset="0"/>
                <a:ea typeface="IBM Plex Sans Regular" charset="0"/>
                <a:cs typeface="IBM Plex Sans Regular" charset="0"/>
              </a:rPr>
              <a:t>© IBM Corporation 2019. All Rights Reserved.</a:t>
            </a:r>
          </a:p>
          <a:p>
            <a:pPr marL="0" lvl="1" indent="0">
              <a:spcAft>
                <a:spcPts val="400"/>
              </a:spcAft>
              <a:buNone/>
              <a:defRPr/>
            </a:pPr>
            <a:r>
              <a:rPr lang="en-US" sz="900" dirty="0">
                <a:latin typeface="IBM Plex Sans Regular" charset="0"/>
                <a:ea typeface="IBM Plex Sans Regular" charset="0"/>
                <a:cs typeface="IBM Plex Sans Regular" charset="0"/>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900" dirty="0">
                <a:latin typeface="IBM Plex Sans Regular" charset="0"/>
                <a:ea typeface="IBM Plex Sans Regular" charset="0"/>
                <a:cs typeface="IBM Plex Sans Regular" charset="0"/>
              </a:rPr>
              <a:t>’</a:t>
            </a:r>
            <a:r>
              <a:rPr lang="en-US" sz="900" dirty="0">
                <a:latin typeface="IBM Plex Sans Regular" charset="0"/>
                <a:ea typeface="IBM Plex Sans Regular" charset="0"/>
                <a:cs typeface="IBM Plex Sans Regular" charset="0"/>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0" lvl="1" indent="0">
              <a:spcAft>
                <a:spcPts val="400"/>
              </a:spcAft>
              <a:buNone/>
              <a:defRPr/>
            </a:pPr>
            <a:r>
              <a:rPr lang="en-US" sz="900" dirty="0">
                <a:latin typeface="IBM Plex Sans Regular" charset="0"/>
                <a:ea typeface="IBM Plex Sans Regular" charset="0"/>
                <a:cs typeface="IBM Plex Sans Regular" charset="0"/>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900" dirty="0">
                <a:latin typeface="IBM Plex Sans Regular" charset="0"/>
                <a:ea typeface="IBM Plex Sans Regular" charset="0"/>
                <a:cs typeface="IBM Plex Sans Regular" charset="0"/>
              </a:rPr>
              <a:t>’</a:t>
            </a:r>
            <a:r>
              <a:rPr lang="en-US" sz="900" dirty="0">
                <a:latin typeface="IBM Plex Sans Regular" charset="0"/>
                <a:ea typeface="IBM Plex Sans Regular" charset="0"/>
                <a:cs typeface="IBM Plex Sans Regular" charset="0"/>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0" lvl="1" indent="0">
              <a:spcAft>
                <a:spcPts val="400"/>
              </a:spcAft>
              <a:buNone/>
              <a:defRPr/>
            </a:pPr>
            <a:r>
              <a:rPr lang="en-US" sz="900" dirty="0">
                <a:latin typeface="IBM Plex Sans Regular" charset="0"/>
                <a:ea typeface="IBM Plex Sans Regular" charset="0"/>
                <a:cs typeface="IBM Plex Sans Regular" charset="0"/>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0" lvl="1" indent="0">
              <a:spcAft>
                <a:spcPts val="400"/>
              </a:spcAft>
              <a:buNone/>
              <a:defRPr/>
            </a:pPr>
            <a:r>
              <a:rPr lang="en-US" sz="900" dirty="0">
                <a:latin typeface="IBM Plex Sans Regular" charset="0"/>
                <a:ea typeface="IBM Plex Sans Regular" charset="0"/>
                <a:cs typeface="IBM Plex Sans Regular" charset="0"/>
              </a:rPr>
              <a:t>All customer examples described are presented as illustrations of how those customers have used IBM products and the results they may have achieved.  Actual environmental costs and performance characteristics may vary by customer.</a:t>
            </a:r>
          </a:p>
          <a:p>
            <a:pPr marL="0" lvl="1" indent="0">
              <a:spcAft>
                <a:spcPts val="400"/>
              </a:spcAft>
              <a:buNone/>
              <a:defRPr/>
            </a:pPr>
            <a:r>
              <a:rPr lang="en-US" sz="900" dirty="0">
                <a:latin typeface="IBM Plex Sans Regular" charset="0"/>
                <a:ea typeface="IBM Plex Sans Regular" charset="0"/>
                <a:cs typeface="IBM Plex Sans Regular" charset="0"/>
              </a:rPr>
              <a:t>IBM, the IBM logo, </a:t>
            </a:r>
            <a:r>
              <a:rPr lang="en-US" sz="900" dirty="0" err="1">
                <a:latin typeface="IBM Plex Sans Regular" charset="0"/>
                <a:ea typeface="IBM Plex Sans Regular" charset="0"/>
                <a:cs typeface="IBM Plex Sans Regular" charset="0"/>
              </a:rPr>
              <a:t>ibm.com</a:t>
            </a:r>
            <a:r>
              <a:rPr lang="en-US" sz="900" dirty="0">
                <a:latin typeface="IBM Plex Sans Regular" charset="0"/>
                <a:ea typeface="IBM Plex Sans Regular" charset="0"/>
                <a:cs typeface="IBM Plex Sans Regular" charset="0"/>
              </a:rPr>
              <a:t>, and Watson Health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900" dirty="0" err="1">
                <a:latin typeface="IBM Plex Sans Regular" charset="0"/>
                <a:ea typeface="IBM Plex Sans Regular" charset="0"/>
                <a:cs typeface="IBM Plex Sans Regular" charset="0"/>
              </a:rPr>
              <a:t>ibm.com</a:t>
            </a:r>
            <a:r>
              <a:rPr lang="en-US" sz="900" dirty="0">
                <a:latin typeface="IBM Plex Sans Regular" charset="0"/>
                <a:ea typeface="IBM Plex Sans Regular" charset="0"/>
                <a:cs typeface="IBM Plex Sans Regular" charset="0"/>
              </a:rPr>
              <a:t>/legal/</a:t>
            </a:r>
            <a:r>
              <a:rPr lang="en-US" sz="900" dirty="0" err="1">
                <a:latin typeface="IBM Plex Sans Regular" charset="0"/>
                <a:ea typeface="IBM Plex Sans Regular" charset="0"/>
                <a:cs typeface="IBM Plex Sans Regular" charset="0"/>
              </a:rPr>
              <a:t>copytrade</a:t>
            </a:r>
            <a:r>
              <a:rPr lang="en-US" sz="900" dirty="0">
                <a:latin typeface="IBM Plex Sans Regular" charset="0"/>
                <a:ea typeface="IBM Plex Sans Regular" charset="0"/>
                <a:cs typeface="IBM Plex Sans Regular" charset="0"/>
              </a:rPr>
              <a:t>.</a:t>
            </a:r>
          </a:p>
        </p:txBody>
      </p:sp>
      <p:sp>
        <p:nvSpPr>
          <p:cNvPr id="8" name="Footer Placeholder 2">
            <a:extLst>
              <a:ext uri="{FF2B5EF4-FFF2-40B4-BE49-F238E27FC236}">
                <a16:creationId xmlns:a16="http://schemas.microsoft.com/office/drawing/2014/main" id="{19FDE4B4-A0FD-4A24-B8EF-B6C57D59069D}"/>
              </a:ext>
            </a:extLst>
          </p:cNvPr>
          <p:cNvSpPr txBox="1">
            <a:spLocks/>
          </p:cNvSpPr>
          <p:nvPr/>
        </p:nvSpPr>
        <p:spPr>
          <a:xfrm>
            <a:off x="342170" y="4724292"/>
            <a:ext cx="3522464" cy="191008"/>
          </a:xfrm>
          <a:prstGeom prst="rect">
            <a:avLst/>
          </a:prstGeom>
        </p:spPr>
        <p:txBody>
          <a:bodyPr vert="horz" lIns="0" tIns="0" rIns="0" bIns="0" rtlCol="0" anchor="b" anchorCtr="0"/>
          <a:lstStyle>
            <a:defPPr>
              <a:defRPr lang="en-US"/>
            </a:defPPr>
            <a:lvl1pPr marL="0" algn="l" defTabSz="457200" rtl="0" eaLnBrk="1" latinLnBrk="0" hangingPunct="1">
              <a:defRPr lang="en-US" sz="700" kern="1200" smtClean="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0000"/>
                </a:solidFill>
                <a:latin typeface="Arial"/>
                <a:ea typeface="ＭＳ Ｐゴシック" charset="0"/>
                <a:cs typeface="IBM Plex Sans"/>
              </a:rPr>
              <a:t>Watson Health </a:t>
            </a:r>
            <a:r>
              <a:rPr lang="en-US" dirty="0">
                <a:solidFill>
                  <a:srgbClr val="000000"/>
                </a:solidFill>
                <a:latin typeface="Arial"/>
                <a:cs typeface="IBM Plex Sans"/>
              </a:rPr>
              <a:t>© IBM Corporation 2019</a:t>
            </a:r>
            <a:r>
              <a:rPr lang="en-US" dirty="0">
                <a:solidFill>
                  <a:srgbClr val="000000"/>
                </a:solidFill>
                <a:latin typeface="Arial"/>
              </a:rPr>
              <a:t> </a:t>
            </a:r>
          </a:p>
        </p:txBody>
      </p:sp>
    </p:spTree>
    <p:extLst>
      <p:ext uri="{BB962C8B-B14F-4D97-AF65-F5344CB8AC3E}">
        <p14:creationId xmlns:p14="http://schemas.microsoft.com/office/powerpoint/2010/main" val="1221049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E4DBDE34-E9B5-E04F-B662-69720E4BCB53}" type="slidenum">
              <a:rPr lang="en-US" smtClean="0"/>
              <a:pPr/>
              <a:t>23</a:t>
            </a:fld>
            <a:endParaRPr lang="en-US" dirty="0"/>
          </a:p>
        </p:txBody>
      </p:sp>
      <p:sp>
        <p:nvSpPr>
          <p:cNvPr id="5" name="Title 1"/>
          <p:cNvSpPr>
            <a:spLocks noGrp="1"/>
          </p:cNvSpPr>
          <p:nvPr>
            <p:ph type="title"/>
          </p:nvPr>
        </p:nvSpPr>
        <p:spPr>
          <a:xfrm>
            <a:off x="228599" y="173736"/>
            <a:ext cx="4844782" cy="2286000"/>
          </a:xfrm>
        </p:spPr>
        <p:txBody>
          <a:bodyPr/>
          <a:lstStyle/>
          <a:p>
            <a:pPr marL="64135" marR="62230" indent="2540">
              <a:spcBef>
                <a:spcPts val="370"/>
              </a:spcBef>
              <a:spcAft>
                <a:spcPts val="0"/>
              </a:spcAft>
              <a:tabLst>
                <a:tab pos="2407920" algn="l"/>
              </a:tabLst>
            </a:pPr>
            <a:r>
              <a:rPr lang="en-US" sz="2000" dirty="0">
                <a:solidFill>
                  <a:schemeClr val="bg1"/>
                </a:solidFill>
              </a:rPr>
              <a:t>IBM's</a:t>
            </a:r>
            <a:r>
              <a:rPr lang="en-US" sz="2000" spc="-155" dirty="0">
                <a:solidFill>
                  <a:schemeClr val="bg1"/>
                </a:solidFill>
              </a:rPr>
              <a:t> </a:t>
            </a:r>
            <a:r>
              <a:rPr lang="en-US" sz="2000" dirty="0">
                <a:solidFill>
                  <a:schemeClr val="bg1"/>
                </a:solidFill>
              </a:rPr>
              <a:t>statements regarding its</a:t>
            </a:r>
            <a:r>
              <a:rPr lang="en-US" sz="2000" spc="85" dirty="0">
                <a:solidFill>
                  <a:schemeClr val="bg1"/>
                </a:solidFill>
              </a:rPr>
              <a:t> </a:t>
            </a:r>
            <a:r>
              <a:rPr lang="en-US" sz="2000" dirty="0">
                <a:solidFill>
                  <a:schemeClr val="bg1"/>
                </a:solidFill>
              </a:rPr>
              <a:t>plans,</a:t>
            </a:r>
            <a:r>
              <a:rPr lang="en-US" sz="2000" spc="165" dirty="0">
                <a:solidFill>
                  <a:schemeClr val="bg1"/>
                </a:solidFill>
              </a:rPr>
              <a:t> </a:t>
            </a:r>
            <a:r>
              <a:rPr lang="en-US" sz="2000" dirty="0">
                <a:solidFill>
                  <a:schemeClr val="bg1"/>
                </a:solidFill>
              </a:rPr>
              <a:t>directions and intent are subject to change or withdrawal without</a:t>
            </a:r>
            <a:r>
              <a:rPr lang="en-US" sz="2000" spc="-270" dirty="0">
                <a:solidFill>
                  <a:schemeClr val="bg1"/>
                </a:solidFill>
              </a:rPr>
              <a:t> </a:t>
            </a:r>
            <a:r>
              <a:rPr lang="en-US" sz="2000" dirty="0">
                <a:solidFill>
                  <a:schemeClr val="bg1"/>
                </a:solidFill>
              </a:rPr>
              <a:t>notice</a:t>
            </a:r>
            <a:r>
              <a:rPr lang="en-US" sz="2000" spc="-280" dirty="0">
                <a:solidFill>
                  <a:schemeClr val="bg1"/>
                </a:solidFill>
              </a:rPr>
              <a:t> </a:t>
            </a:r>
            <a:r>
              <a:rPr lang="en-US" sz="2000" dirty="0">
                <a:solidFill>
                  <a:schemeClr val="bg1"/>
                </a:solidFill>
              </a:rPr>
              <a:t>at</a:t>
            </a:r>
            <a:r>
              <a:rPr lang="en-US" sz="2000" spc="-340" dirty="0">
                <a:solidFill>
                  <a:schemeClr val="bg1"/>
                </a:solidFill>
              </a:rPr>
              <a:t> </a:t>
            </a:r>
            <a:r>
              <a:rPr lang="en-US" sz="2000" dirty="0">
                <a:solidFill>
                  <a:schemeClr val="bg1"/>
                </a:solidFill>
              </a:rPr>
              <a:t>IBM's</a:t>
            </a:r>
            <a:r>
              <a:rPr lang="en-US" sz="2000" spc="-320" dirty="0">
                <a:solidFill>
                  <a:schemeClr val="bg1"/>
                </a:solidFill>
              </a:rPr>
              <a:t> </a:t>
            </a:r>
            <a:r>
              <a:rPr lang="en-US" sz="2000" dirty="0">
                <a:solidFill>
                  <a:schemeClr val="bg1"/>
                </a:solidFill>
              </a:rPr>
              <a:t>sole</a:t>
            </a:r>
            <a:r>
              <a:rPr lang="en-US" sz="2000" spc="-340" dirty="0">
                <a:solidFill>
                  <a:schemeClr val="bg1"/>
                </a:solidFill>
              </a:rPr>
              <a:t> </a:t>
            </a:r>
            <a:r>
              <a:rPr lang="en-US" sz="2000" dirty="0">
                <a:solidFill>
                  <a:schemeClr val="bg1"/>
                </a:solidFill>
              </a:rPr>
              <a:t>discretion.</a:t>
            </a:r>
          </a:p>
        </p:txBody>
      </p:sp>
      <p:sp>
        <p:nvSpPr>
          <p:cNvPr id="6" name="Rectangle 5"/>
          <p:cNvSpPr/>
          <p:nvPr/>
        </p:nvSpPr>
        <p:spPr>
          <a:xfrm>
            <a:off x="104931" y="1846551"/>
            <a:ext cx="5058739" cy="1472198"/>
          </a:xfrm>
          <a:prstGeom prst="rect">
            <a:avLst/>
          </a:prstGeom>
        </p:spPr>
        <p:txBody>
          <a:bodyPr wrap="square">
            <a:spAutoFit/>
          </a:bodyPr>
          <a:lstStyle/>
          <a:p>
            <a:pPr marL="101600" marR="62230" indent="635">
              <a:lnSpc>
                <a:spcPts val="1390"/>
              </a:lnSpc>
              <a:spcBef>
                <a:spcPts val="3905"/>
              </a:spcBef>
              <a:spcAft>
                <a:spcPts val="0"/>
              </a:spcAft>
            </a:pPr>
            <a:r>
              <a:rPr lang="en-US" sz="1000" i="1">
                <a:solidFill>
                  <a:schemeClr val="bg1"/>
                </a:solidFill>
                <a:latin typeface="Arial" panose="020B0604020202020204" pitchFamily="34" charset="0"/>
                <a:ea typeface="Arial" panose="020B0604020202020204" pitchFamily="34" charset="0"/>
              </a:rPr>
              <a:t>Information regarding potential future products is intended to outline our general product direction and it should not be relied on in making </a:t>
            </a:r>
            <a:r>
              <a:rPr lang="en-US" sz="1050">
                <a:solidFill>
                  <a:schemeClr val="bg1"/>
                </a:solidFill>
                <a:latin typeface="Arial" panose="020B0604020202020204" pitchFamily="34" charset="0"/>
                <a:ea typeface="Arial" panose="020B0604020202020204" pitchFamily="34" charset="0"/>
              </a:rPr>
              <a:t>a </a:t>
            </a:r>
            <a:r>
              <a:rPr lang="en-US" sz="1000" i="1">
                <a:solidFill>
                  <a:schemeClr val="bg1"/>
                </a:solidFill>
                <a:latin typeface="Arial" panose="020B0604020202020204" pitchFamily="34" charset="0"/>
                <a:ea typeface="Arial" panose="020B0604020202020204" pitchFamily="34" charset="0"/>
              </a:rPr>
              <a:t>purchasing decision.</a:t>
            </a:r>
            <a:endParaRPr lang="en-US" sz="900">
              <a:solidFill>
                <a:schemeClr val="bg1"/>
              </a:solidFill>
              <a:latin typeface="Arial" panose="020B0604020202020204" pitchFamily="34" charset="0"/>
              <a:ea typeface="Arial" panose="020B0604020202020204" pitchFamily="34" charset="0"/>
            </a:endParaRPr>
          </a:p>
          <a:p>
            <a:pPr>
              <a:spcBef>
                <a:spcPts val="50"/>
              </a:spcBef>
            </a:pPr>
            <a:r>
              <a:rPr lang="en-US" sz="1050" i="1" dirty="0">
                <a:solidFill>
                  <a:schemeClr val="bg1"/>
                </a:solidFill>
                <a:latin typeface="Arial" panose="020B0604020202020204" pitchFamily="34" charset="0"/>
                <a:ea typeface="Arial" panose="020B0604020202020204" pitchFamily="34" charset="0"/>
              </a:rPr>
              <a:t> </a:t>
            </a:r>
            <a:endParaRPr lang="en-US" sz="1000" dirty="0">
              <a:solidFill>
                <a:schemeClr val="bg1"/>
              </a:solidFill>
              <a:latin typeface="Arial" panose="020B0604020202020204" pitchFamily="34" charset="0"/>
              <a:ea typeface="Arial" panose="020B0604020202020204" pitchFamily="34" charset="0"/>
            </a:endParaRPr>
          </a:p>
          <a:p>
            <a:pPr marL="100965" marR="62230">
              <a:lnSpc>
                <a:spcPct val="110000"/>
              </a:lnSpc>
              <a:spcBef>
                <a:spcPts val="5"/>
              </a:spcBef>
              <a:spcAft>
                <a:spcPts val="0"/>
              </a:spcAft>
            </a:pPr>
            <a:r>
              <a:rPr lang="en-US" sz="1000" dirty="0">
                <a:solidFill>
                  <a:schemeClr val="bg1"/>
                </a:solidFill>
                <a:latin typeface="Arial" panose="020B0604020202020204" pitchFamily="34" charset="0"/>
                <a:ea typeface="Arial" panose="020B0604020202020204" pitchFamily="34" charset="0"/>
              </a:rPr>
              <a:t>The</a:t>
            </a:r>
            <a:r>
              <a:rPr lang="en-US" sz="1000" spc="-8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information</a:t>
            </a:r>
            <a:r>
              <a:rPr lang="en-US" sz="1000" spc="-3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mentioned</a:t>
            </a:r>
            <a:r>
              <a:rPr lang="en-US" sz="1000" spc="-8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regarding</a:t>
            </a:r>
            <a:r>
              <a:rPr lang="en-US" sz="1000" spc="-13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potential</a:t>
            </a:r>
            <a:r>
              <a:rPr lang="en-US" sz="1000" spc="-13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future</a:t>
            </a:r>
            <a:r>
              <a:rPr lang="en-US" sz="1000" spc="-10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products</a:t>
            </a:r>
            <a:r>
              <a:rPr lang="en-US" sz="1000" spc="-6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is</a:t>
            </a:r>
            <a:r>
              <a:rPr lang="en-US" sz="1000" spc="-1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not</a:t>
            </a:r>
            <a:r>
              <a:rPr lang="en-US" sz="1000" spc="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a</a:t>
            </a:r>
            <a:r>
              <a:rPr lang="en-US" sz="1000" spc="-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commitment, promise, or legal obligation to deliver any material, code or functionality. Information about potential future products may </a:t>
            </a:r>
            <a:r>
              <a:rPr lang="en-US" sz="1000" spc="25" dirty="0">
                <a:solidFill>
                  <a:schemeClr val="bg1"/>
                </a:solidFill>
                <a:latin typeface="Arial" panose="020B0604020202020204" pitchFamily="34" charset="0"/>
                <a:ea typeface="Arial" panose="020B0604020202020204" pitchFamily="34" charset="0"/>
              </a:rPr>
              <a:t>not be </a:t>
            </a:r>
            <a:r>
              <a:rPr lang="en-US" sz="1000" dirty="0">
                <a:solidFill>
                  <a:schemeClr val="bg1"/>
                </a:solidFill>
                <a:latin typeface="Arial" panose="020B0604020202020204" pitchFamily="34" charset="0"/>
                <a:ea typeface="Arial" panose="020B0604020202020204" pitchFamily="34" charset="0"/>
              </a:rPr>
              <a:t>incorporated into any contract. The development,</a:t>
            </a:r>
            <a:r>
              <a:rPr lang="en-US" sz="1000" spc="-5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release,</a:t>
            </a:r>
            <a:r>
              <a:rPr lang="en-US" sz="1000" spc="-7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and</a:t>
            </a:r>
            <a:r>
              <a:rPr lang="en-US" sz="1000" spc="-4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timing</a:t>
            </a:r>
            <a:r>
              <a:rPr lang="en-US" sz="1000" spc="-3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of</a:t>
            </a:r>
            <a:r>
              <a:rPr lang="en-US" sz="1000" spc="-10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any</a:t>
            </a:r>
            <a:r>
              <a:rPr lang="en-US" sz="1000" spc="-6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future</a:t>
            </a:r>
            <a:r>
              <a:rPr lang="en-US" sz="1000" spc="-8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features</a:t>
            </a:r>
            <a:r>
              <a:rPr lang="en-US" sz="1000" spc="-2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or</a:t>
            </a:r>
            <a:r>
              <a:rPr lang="en-US" sz="1000" spc="-2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functionality</a:t>
            </a:r>
            <a:r>
              <a:rPr lang="en-US" sz="1000" spc="3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described</a:t>
            </a:r>
            <a:r>
              <a:rPr lang="en-US" sz="1000" spc="-14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for our</a:t>
            </a:r>
            <a:r>
              <a:rPr lang="en-US" sz="1000" spc="-10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products</a:t>
            </a:r>
            <a:r>
              <a:rPr lang="en-US" sz="1000" spc="-5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remains</a:t>
            </a:r>
            <a:r>
              <a:rPr lang="en-US" sz="1000" spc="-10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at</a:t>
            </a:r>
            <a:r>
              <a:rPr lang="en-US" sz="1000" spc="-35"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our sole</a:t>
            </a:r>
            <a:r>
              <a:rPr lang="en-US" sz="1000" spc="-30" dirty="0">
                <a:solidFill>
                  <a:schemeClr val="bg1"/>
                </a:solidFill>
                <a:latin typeface="Arial" panose="020B0604020202020204" pitchFamily="34" charset="0"/>
                <a:ea typeface="Arial" panose="020B0604020202020204" pitchFamily="34" charset="0"/>
              </a:rPr>
              <a:t> </a:t>
            </a:r>
            <a:r>
              <a:rPr lang="en-US" sz="1000" dirty="0">
                <a:solidFill>
                  <a:schemeClr val="bg1"/>
                </a:solidFill>
                <a:latin typeface="Arial" panose="020B0604020202020204" pitchFamily="34" charset="0"/>
                <a:ea typeface="Arial" panose="020B0604020202020204" pitchFamily="34" charset="0"/>
              </a:rPr>
              <a:t>discretion.</a:t>
            </a:r>
          </a:p>
        </p:txBody>
      </p:sp>
      <p:sp>
        <p:nvSpPr>
          <p:cNvPr id="8" name="Footer Placeholder 2">
            <a:extLst>
              <a:ext uri="{FF2B5EF4-FFF2-40B4-BE49-F238E27FC236}">
                <a16:creationId xmlns:a16="http://schemas.microsoft.com/office/drawing/2014/main" id="{D24368DF-1D5C-498B-998E-16081321065E}"/>
              </a:ext>
            </a:extLst>
          </p:cNvPr>
          <p:cNvSpPr txBox="1">
            <a:spLocks/>
          </p:cNvSpPr>
          <p:nvPr/>
        </p:nvSpPr>
        <p:spPr>
          <a:xfrm>
            <a:off x="342170" y="4724292"/>
            <a:ext cx="3522464" cy="191008"/>
          </a:xfrm>
          <a:prstGeom prst="rect">
            <a:avLst/>
          </a:prstGeom>
        </p:spPr>
        <p:txBody>
          <a:bodyPr vert="horz" lIns="0" tIns="0" rIns="0" bIns="0" rtlCol="0" anchor="b" anchorCtr="0"/>
          <a:lstStyle>
            <a:defPPr>
              <a:defRPr lang="en-US"/>
            </a:defPPr>
            <a:lvl1pPr marL="0" algn="l" defTabSz="457200" rtl="0" eaLnBrk="1" latinLnBrk="0" hangingPunct="1">
              <a:defRPr lang="en-US" sz="700" kern="1200" smtClean="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0000"/>
                </a:solidFill>
                <a:latin typeface="Arial"/>
                <a:ea typeface="ＭＳ Ｐゴシック" charset="0"/>
                <a:cs typeface="IBM Plex Sans"/>
              </a:rPr>
              <a:t>Watson Health </a:t>
            </a:r>
            <a:r>
              <a:rPr lang="en-US" dirty="0">
                <a:solidFill>
                  <a:srgbClr val="000000"/>
                </a:solidFill>
                <a:latin typeface="Arial"/>
                <a:cs typeface="IBM Plex Sans"/>
              </a:rPr>
              <a:t>© IBM Corporation 2019</a:t>
            </a:r>
            <a:r>
              <a:rPr lang="en-US" dirty="0">
                <a:solidFill>
                  <a:srgbClr val="000000"/>
                </a:solidFill>
                <a:latin typeface="Arial"/>
              </a:rPr>
              <a:t> </a:t>
            </a:r>
          </a:p>
        </p:txBody>
      </p:sp>
    </p:spTree>
    <p:extLst>
      <p:ext uri="{BB962C8B-B14F-4D97-AF65-F5344CB8AC3E}">
        <p14:creationId xmlns:p14="http://schemas.microsoft.com/office/powerpoint/2010/main" val="535480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4DBDE34-E9B5-E04F-B662-69720E4BCB53}" type="slidenum">
              <a:rPr lang="en-US" smtClean="0"/>
              <a:pPr/>
              <a:t>24</a:t>
            </a:fld>
            <a:endParaRPr lang="en-US" dirty="0"/>
          </a:p>
        </p:txBody>
      </p:sp>
      <p:sp>
        <p:nvSpPr>
          <p:cNvPr id="5" name="Footer Placeholder 4"/>
          <p:cNvSpPr>
            <a:spLocks noGrp="1"/>
          </p:cNvSpPr>
          <p:nvPr>
            <p:ph type="ftr" sz="quarter" idx="3"/>
          </p:nvPr>
        </p:nvSpPr>
        <p:spPr>
          <a:xfrm>
            <a:off x="342170" y="4748784"/>
            <a:ext cx="2895600" cy="201168"/>
          </a:xfrm>
        </p:spPr>
        <p:txBody>
          <a:bodyPr/>
          <a:lstStyle/>
          <a:p>
            <a:r>
              <a:rPr lang="en-US" dirty="0"/>
              <a:t>Watson Health © IBM Corporation 2018</a:t>
            </a:r>
          </a:p>
        </p:txBody>
      </p:sp>
      <p:sp>
        <p:nvSpPr>
          <p:cNvPr id="6" name="Title 1"/>
          <p:cNvSpPr>
            <a:spLocks noGrp="1"/>
          </p:cNvSpPr>
          <p:nvPr>
            <p:ph type="title"/>
          </p:nvPr>
        </p:nvSpPr>
        <p:spPr>
          <a:xfrm>
            <a:off x="228600" y="173736"/>
            <a:ext cx="4297680" cy="2286000"/>
          </a:xfrm>
        </p:spPr>
        <p:txBody>
          <a:bodyPr/>
          <a:lstStyle/>
          <a:p>
            <a:r>
              <a:rPr lang="en-US" altLang="en-US"/>
              <a:t>Forward Looking Statements</a:t>
            </a:r>
            <a:endParaRPr lang="en-US" altLang="en-US" dirty="0"/>
          </a:p>
        </p:txBody>
      </p:sp>
      <p:sp>
        <p:nvSpPr>
          <p:cNvPr id="7" name="Content Placeholder 4"/>
          <p:cNvSpPr txBox="1">
            <a:spLocks/>
          </p:cNvSpPr>
          <p:nvPr/>
        </p:nvSpPr>
        <p:spPr>
          <a:xfrm>
            <a:off x="228600" y="770598"/>
            <a:ext cx="8229600" cy="3394141"/>
          </a:xfrm>
          <a:prstGeom prst="rect">
            <a:avLst/>
          </a:prstGeom>
        </p:spPr>
        <p:txBody>
          <a:bodyPr lIns="0" tIns="0" rIns="0" bIns="0"/>
          <a:lstStyle>
            <a:lvl1pPr marL="0" indent="0" algn="l" defTabSz="457200" rtl="0" eaLnBrk="1" latinLnBrk="0" hangingPunct="1">
              <a:spcBef>
                <a:spcPts val="1500"/>
              </a:spcBef>
              <a:buFont typeface="Arial"/>
              <a:buNone/>
              <a:defRPr sz="2000" b="0" i="0" kern="1200">
                <a:solidFill>
                  <a:srgbClr val="000000"/>
                </a:solidFill>
                <a:latin typeface="Arial" charset="0"/>
                <a:ea typeface="Arial" charset="0"/>
                <a:cs typeface="Arial" charset="0"/>
              </a:defRPr>
            </a:lvl1pPr>
            <a:lvl2pPr marL="173038"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2pPr>
            <a:lvl3pPr marL="396875"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3pPr>
            <a:lvl4pPr marL="625475" indent="-168275"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4pPr>
            <a:lvl5pPr marL="803275" indent="-173038" algn="l" defTabSz="457200" rtl="0" eaLnBrk="1" latinLnBrk="0" hangingPunct="1">
              <a:spcBef>
                <a:spcPct val="20000"/>
              </a:spcBef>
              <a:buFont typeface="Arial"/>
              <a:buChar char="»"/>
              <a:defRPr sz="2000" b="0" i="0" kern="1200">
                <a:solidFill>
                  <a:srgbClr val="000000"/>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pPr>
            <a:r>
              <a:rPr lang="en-US" sz="900" dirty="0">
                <a:latin typeface="IBM Plex Sans Regular" charset="0"/>
                <a:ea typeface="IBM Plex Sans Regular" charset="0"/>
                <a:cs typeface="IBM Plex Sans Regular" charset="0"/>
              </a:rPr>
              <a:t>Certain statements contained in this presentation may constitute forward-looking statements within the meaning of the Private Securities Litigation Reform Act of 1995. Forward-looking statements are based on the company’s current assumptions regarding future business and financial performance. These statements involve a number of risks, uncertainties and other factors that could cause actual results to differ materially, including the following: a downturn in the economic environment and client spending budgets; the company’s failure to meet growth and productivity objectives; a failure of the company’s innovation initiatives; risks from investing in growth opportunities; failure of the company’s intellectual property portfolio to prevent competitive offerings and the failure of the company to obtain necessary licenses; cybersecurity and data privacy considerations; fluctuations in financial results; impact of local legal, economic, political and health conditions; adverse effects from environmental matters, tax matters and the company’s pension plans; ineffective internal controls; the company’s use of accounting estimates; the company’s ability to attract and retain key personnel and its reliance on critical skills; impacts of relationships with critical suppliers; product quality issues; impacts of business with government clients; currency fluctuations and customer financing risks; impact of changes in market liquidity conditions and customer credit risk on receivables; reliance on third party distribution channels and ecosystems; the company’s ability to successfully manage acquisitions, alliances and dispositions; risks from legal proceedings; risk factors related to IBM securities; and other risks, uncertainties and factors discussed in the company’s Form 10-Qs, Form 10-K and in the company’s other filings with the U.S. Securities and Exchange Commission (SEC) or in materials incorporated therein by reference. The company assumes no obligation to update or revise any forward-looking statements.  These charts and the associated remarks and comments are integrally related, and are intended to be presented and understood together. </a:t>
            </a:r>
            <a:endParaRPr lang="en-US" sz="900" kern="0" dirty="0">
              <a:latin typeface="IBM Plex Sans Regular" charset="0"/>
              <a:ea typeface="IBM Plex Sans Regular" charset="0"/>
              <a:cs typeface="IBM Plex Sans Regular" charset="0"/>
            </a:endParaRPr>
          </a:p>
        </p:txBody>
      </p:sp>
      <p:sp>
        <p:nvSpPr>
          <p:cNvPr id="8" name="Footer Placeholder 2">
            <a:extLst>
              <a:ext uri="{FF2B5EF4-FFF2-40B4-BE49-F238E27FC236}">
                <a16:creationId xmlns:a16="http://schemas.microsoft.com/office/drawing/2014/main" id="{EC5892A2-CC65-403D-ADE1-52D1C5CBF568}"/>
              </a:ext>
            </a:extLst>
          </p:cNvPr>
          <p:cNvSpPr txBox="1">
            <a:spLocks/>
          </p:cNvSpPr>
          <p:nvPr/>
        </p:nvSpPr>
        <p:spPr>
          <a:xfrm>
            <a:off x="585059" y="4767156"/>
            <a:ext cx="3522464" cy="191008"/>
          </a:xfrm>
          <a:prstGeom prst="rect">
            <a:avLst/>
          </a:prstGeom>
        </p:spPr>
        <p:txBody>
          <a:bodyPr vert="horz" lIns="0" tIns="0" rIns="0" bIns="0" rtlCol="0" anchor="b" anchorCtr="0"/>
          <a:lstStyle>
            <a:defPPr>
              <a:defRPr lang="en-US"/>
            </a:defPPr>
            <a:lvl1pPr marL="0" algn="l" defTabSz="457200" rtl="0" eaLnBrk="1" latinLnBrk="0" hangingPunct="1">
              <a:defRPr lang="en-US" sz="700" kern="1200" smtClean="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0000"/>
                </a:solidFill>
                <a:latin typeface="Arial"/>
                <a:ea typeface="ＭＳ Ｐゴシック" charset="0"/>
                <a:cs typeface="IBM Plex Sans"/>
              </a:rPr>
              <a:t>Watson Health </a:t>
            </a:r>
            <a:r>
              <a:rPr lang="en-US" dirty="0">
                <a:solidFill>
                  <a:srgbClr val="000000"/>
                </a:solidFill>
                <a:latin typeface="Arial"/>
                <a:cs typeface="IBM Plex Sans"/>
              </a:rPr>
              <a:t>© IBM Corporation 2019</a:t>
            </a:r>
            <a:r>
              <a:rPr lang="en-US" dirty="0">
                <a:solidFill>
                  <a:srgbClr val="000000"/>
                </a:solidFill>
                <a:latin typeface="Arial"/>
              </a:rPr>
              <a:t> </a:t>
            </a:r>
          </a:p>
        </p:txBody>
      </p:sp>
    </p:spTree>
    <p:extLst>
      <p:ext uri="{BB962C8B-B14F-4D97-AF65-F5344CB8AC3E}">
        <p14:creationId xmlns:p14="http://schemas.microsoft.com/office/powerpoint/2010/main" val="183585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8BB74F-B68F-3148-B13F-D8B6D4143387}"/>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FFFFFF"/>
                </a:solidFill>
                <a:effectLst/>
                <a:uLnTx/>
                <a:uFillTx/>
                <a:latin typeface="IBM Plex Sans Regular"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700" b="0" i="0" u="none" strike="noStrike" kern="1200" cap="none" spc="0" normalizeH="0" baseline="0" noProof="0" dirty="0">
              <a:ln>
                <a:noFill/>
              </a:ln>
              <a:solidFill>
                <a:srgbClr val="FFFFFF"/>
              </a:solidFill>
              <a:effectLst/>
              <a:uLnTx/>
              <a:uFillTx/>
              <a:latin typeface="IBM Plex Sans Regular" charset="0"/>
            </a:endParaRPr>
          </a:p>
        </p:txBody>
      </p:sp>
      <p:sp>
        <p:nvSpPr>
          <p:cNvPr id="4" name="Title 5">
            <a:extLst>
              <a:ext uri="{FF2B5EF4-FFF2-40B4-BE49-F238E27FC236}">
                <a16:creationId xmlns:a16="http://schemas.microsoft.com/office/drawing/2014/main" id="{43E784DF-BB80-6846-86DE-1962C25C85A9}"/>
              </a:ext>
            </a:extLst>
          </p:cNvPr>
          <p:cNvSpPr txBox="1">
            <a:spLocks/>
          </p:cNvSpPr>
          <p:nvPr/>
        </p:nvSpPr>
        <p:spPr>
          <a:xfrm>
            <a:off x="353340" y="168275"/>
            <a:ext cx="6504659" cy="35401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IBM Plex Sans Regular" charset="0"/>
                <a:cs typeface="IBM Plex Sans Regular" charset="0"/>
              </a:defRPr>
            </a:lvl1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30" normalizeH="0" baseline="0" noProof="0">
                <a:ln>
                  <a:noFill/>
                </a:ln>
                <a:solidFill>
                  <a:srgbClr val="FFFFFF"/>
                </a:solidFill>
                <a:effectLst/>
                <a:uLnTx/>
                <a:uFillTx/>
                <a:latin typeface="IBM Plex Sans" panose="020B0503050203000203" pitchFamily="34" charset="77"/>
                <a:cs typeface="IBM Plex Sans"/>
              </a:rPr>
              <a:t>Challenges with delivering effective care</a:t>
            </a:r>
            <a:endParaRPr kumimoji="0" lang="en-US" sz="2000" b="0" i="0" u="none" strike="noStrike" kern="1200" cap="none" spc="-30" normalizeH="0" baseline="0" noProof="0" dirty="0">
              <a:ln>
                <a:noFill/>
              </a:ln>
              <a:solidFill>
                <a:srgbClr val="FFFFFF"/>
              </a:solidFill>
              <a:effectLst/>
              <a:uLnTx/>
              <a:uFillTx/>
              <a:latin typeface="IBM Plex Sans" panose="020B0503050203000203" pitchFamily="34" charset="77"/>
              <a:cs typeface="IBM Plex Sans"/>
            </a:endParaRPr>
          </a:p>
        </p:txBody>
      </p:sp>
      <p:cxnSp>
        <p:nvCxnSpPr>
          <p:cNvPr id="5" name="Straight Connector 4">
            <a:extLst>
              <a:ext uri="{FF2B5EF4-FFF2-40B4-BE49-F238E27FC236}">
                <a16:creationId xmlns:a16="http://schemas.microsoft.com/office/drawing/2014/main" id="{B12C9E29-7AF6-7244-8500-96E6EF3BC9F4}"/>
              </a:ext>
            </a:extLst>
          </p:cNvPr>
          <p:cNvCxnSpPr>
            <a:cxnSpLocks/>
          </p:cNvCxnSpPr>
          <p:nvPr/>
        </p:nvCxnSpPr>
        <p:spPr>
          <a:xfrm flipH="1">
            <a:off x="1070344" y="2509983"/>
            <a:ext cx="672686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27E3C04-A1B5-564D-8EAC-FFD59C1F4699}"/>
              </a:ext>
            </a:extLst>
          </p:cNvPr>
          <p:cNvCxnSpPr/>
          <p:nvPr/>
        </p:nvCxnSpPr>
        <p:spPr>
          <a:xfrm flipV="1">
            <a:off x="4420735" y="646036"/>
            <a:ext cx="0" cy="365760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C4531BA-C6A6-AE4D-9643-8D3A5F18669E}"/>
              </a:ext>
            </a:extLst>
          </p:cNvPr>
          <p:cNvSpPr/>
          <p:nvPr/>
        </p:nvSpPr>
        <p:spPr>
          <a:xfrm>
            <a:off x="1270296" y="3477351"/>
            <a:ext cx="2490560" cy="92333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C31">
                    <a:lumMod val="50000"/>
                    <a:lumOff val="50000"/>
                  </a:srgbClr>
                </a:solidFill>
                <a:effectLst/>
                <a:uLnTx/>
                <a:uFillTx/>
                <a:latin typeface="IBM Plex Sans" panose="020B0503050203000203" pitchFamily="34" charset="77"/>
                <a:ea typeface="+mn-ea"/>
                <a:cs typeface="IBM Plex Sans"/>
              </a:rPr>
              <a:t>29 hours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Approximate amount of time Doctors would have to read each workday to keep up with new professional insights</a:t>
            </a:r>
            <a:r>
              <a:rPr kumimoji="0" lang="en-US" sz="1000" b="0" i="0" u="none" strike="noStrike" kern="1200" cap="none" spc="0" normalizeH="0" baseline="30000" noProof="0" dirty="0">
                <a:ln>
                  <a:noFill/>
                </a:ln>
                <a:solidFill>
                  <a:srgbClr val="FFFFFF"/>
                </a:solidFill>
                <a:effectLst/>
                <a:uLnTx/>
                <a:uFillTx/>
                <a:latin typeface="IBM Plex Sans" panose="020B0503050203000203" pitchFamily="34" charset="77"/>
                <a:ea typeface="Arial" charset="0"/>
                <a:cs typeface="Arial" charset="0"/>
              </a:rPr>
              <a:t>2  </a:t>
            </a:r>
          </a:p>
        </p:txBody>
      </p:sp>
      <p:sp>
        <p:nvSpPr>
          <p:cNvPr id="9" name="Rectangle 8">
            <a:extLst>
              <a:ext uri="{FF2B5EF4-FFF2-40B4-BE49-F238E27FC236}">
                <a16:creationId xmlns:a16="http://schemas.microsoft.com/office/drawing/2014/main" id="{2C8AF137-A141-AE4F-AFEB-3B9786BFAA2F}"/>
              </a:ext>
            </a:extLst>
          </p:cNvPr>
          <p:cNvSpPr/>
          <p:nvPr/>
        </p:nvSpPr>
        <p:spPr>
          <a:xfrm>
            <a:off x="4810602" y="3454131"/>
            <a:ext cx="2786798" cy="1168269"/>
          </a:xfrm>
          <a:prstGeom prst="rect">
            <a:avLst/>
          </a:prstGeom>
        </p:spPr>
        <p:txBody>
          <a:bodyPr wrap="square">
            <a:sp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C31">
                    <a:lumMod val="50000"/>
                    <a:lumOff val="50000"/>
                  </a:srgbClr>
                </a:solidFill>
                <a:effectLst/>
                <a:uLnTx/>
                <a:uFillTx/>
                <a:latin typeface="IBM Plex Sans" panose="020B0503050203000203" pitchFamily="34" charset="77"/>
                <a:ea typeface="+mn-ea"/>
                <a:cs typeface="IBM Plex Sans"/>
              </a:rPr>
              <a:t>½ of the workday</a:t>
            </a:r>
          </a:p>
          <a:p>
            <a:pPr marL="0" marR="0" lvl="0" indent="-72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Primary care physicians spend nearly </a:t>
            </a:r>
          </a:p>
          <a:p>
            <a:pPr marL="0" marR="0" lvl="0" indent="-72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6 hours interacting with the EHR </a:t>
            </a:r>
          </a:p>
          <a:p>
            <a:pPr marL="0" marR="0" lvl="0" indent="-72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during and after clinic hours</a:t>
            </a:r>
            <a:r>
              <a:rPr kumimoji="0" lang="en-US" sz="1000" b="0" i="0" u="none" strike="noStrike" kern="1200" cap="none" spc="0" normalizeH="0" baseline="30000" noProof="0" dirty="0">
                <a:ln>
                  <a:noFill/>
                </a:ln>
                <a:solidFill>
                  <a:srgbClr val="FFFFFF"/>
                </a:solidFill>
                <a:effectLst/>
                <a:uLnTx/>
                <a:uFillTx/>
                <a:latin typeface="IBM Plex Sans" panose="020B0503050203000203" pitchFamily="34" charset="0"/>
                <a:ea typeface="IBM Plex Sans" charset="0"/>
                <a:cs typeface="IBM Plex Sans" charset="0"/>
              </a:rPr>
              <a:t>4</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 </a:t>
            </a: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IBM Plex Sans"/>
            </a:endParaRPr>
          </a:p>
        </p:txBody>
      </p:sp>
      <p:sp>
        <p:nvSpPr>
          <p:cNvPr id="12" name="Rectangle 11">
            <a:extLst>
              <a:ext uri="{FF2B5EF4-FFF2-40B4-BE49-F238E27FC236}">
                <a16:creationId xmlns:a16="http://schemas.microsoft.com/office/drawing/2014/main" id="{C3935530-4858-9442-9928-24686A3C4E3A}"/>
              </a:ext>
            </a:extLst>
          </p:cNvPr>
          <p:cNvSpPr/>
          <p:nvPr/>
        </p:nvSpPr>
        <p:spPr>
          <a:xfrm>
            <a:off x="1230716" y="1692043"/>
            <a:ext cx="2630123" cy="615553"/>
          </a:xfrm>
          <a:prstGeom prst="rect">
            <a:avLst/>
          </a:prstGeom>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3C31">
                    <a:lumMod val="50000"/>
                    <a:lumOff val="50000"/>
                  </a:srgbClr>
                </a:solidFill>
                <a:effectLst/>
                <a:uLnTx/>
                <a:uFillTx/>
                <a:latin typeface="IBM Plex Sans" panose="020B0503050203000203" pitchFamily="34" charset="77"/>
                <a:ea typeface="Arial" charset="0"/>
                <a:cs typeface="Arial" charset="0"/>
                <a:sym typeface="Helvetica Light" charset="0"/>
              </a:rPr>
              <a:t>45% </a:t>
            </a:r>
            <a:r>
              <a:rPr kumimoji="0" lang="en-US" altLang="en-US" sz="2400" b="1" i="0" u="none" strike="noStrike" kern="1200" cap="none" spc="0" normalizeH="0" baseline="0" noProof="0" dirty="0">
                <a:ln>
                  <a:noFill/>
                </a:ln>
                <a:solidFill>
                  <a:srgbClr val="003C31">
                    <a:lumMod val="50000"/>
                    <a:lumOff val="50000"/>
                  </a:srgbClr>
                </a:solidFill>
                <a:effectLst/>
                <a:uLnTx/>
                <a:uFillTx/>
                <a:latin typeface="IBM Plex Sans" panose="020B0503050203000203" pitchFamily="34" charset="77"/>
                <a:ea typeface="ＭＳ Ｐゴシック" charset="-128"/>
                <a:cs typeface="+mn-cs"/>
                <a:sym typeface="Helvetica Light" charset="0"/>
              </a:rPr>
              <a:t>of medicine </a:t>
            </a:r>
            <a:r>
              <a:rPr kumimoji="0" lang="en-US" altLang="en-US" sz="10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128"/>
                <a:cs typeface="+mn-cs"/>
                <a:sym typeface="Helvetica Light" charset="0"/>
              </a:rPr>
              <a:t>is not evidence based</a:t>
            </a:r>
            <a:r>
              <a:rPr kumimoji="0" lang="en-US" altLang="en-US" sz="1000" b="0" i="0" u="none" strike="noStrike" kern="1200" cap="none" spc="0" normalizeH="0" baseline="30000" noProof="0" dirty="0">
                <a:ln>
                  <a:noFill/>
                </a:ln>
                <a:solidFill>
                  <a:srgbClr val="FFFFFF"/>
                </a:solidFill>
                <a:effectLst/>
                <a:uLnTx/>
                <a:uFillTx/>
                <a:latin typeface="IBM Plex Sans" panose="020B0503050203000203" pitchFamily="34" charset="77"/>
                <a:ea typeface="ＭＳ Ｐゴシック" charset="-128"/>
                <a:cs typeface="+mn-cs"/>
                <a:sym typeface="Helvetica Light" charset="0"/>
              </a:rPr>
              <a:t>1</a:t>
            </a:r>
            <a:r>
              <a:rPr kumimoji="0" lang="en-US" altLang="en-US" sz="10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128"/>
                <a:cs typeface="+mn-cs"/>
                <a:sym typeface="Helvetica Light" charset="0"/>
              </a:rPr>
              <a:t> </a:t>
            </a:r>
          </a:p>
        </p:txBody>
      </p:sp>
      <p:sp>
        <p:nvSpPr>
          <p:cNvPr id="13" name="Rectangle 12">
            <a:extLst>
              <a:ext uri="{FF2B5EF4-FFF2-40B4-BE49-F238E27FC236}">
                <a16:creationId xmlns:a16="http://schemas.microsoft.com/office/drawing/2014/main" id="{18EB7DE3-9617-9445-A055-35CBAD2391D6}"/>
              </a:ext>
            </a:extLst>
          </p:cNvPr>
          <p:cNvSpPr/>
          <p:nvPr/>
        </p:nvSpPr>
        <p:spPr>
          <a:xfrm>
            <a:off x="5064944" y="1549633"/>
            <a:ext cx="2146419" cy="904863"/>
          </a:xfrm>
          <a:prstGeom prst="rect">
            <a:avLst/>
          </a:prstGeom>
          <a:ln/>
        </p:spPr>
        <p:txBody>
          <a:bodyPr wrap="square">
            <a:sp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C31">
                    <a:lumMod val="50000"/>
                    <a:lumOff val="50000"/>
                  </a:srgbClr>
                </a:solidFill>
                <a:effectLst/>
                <a:uLnTx/>
                <a:uFillTx/>
                <a:latin typeface="IBM Plex Sans" panose="020B0503050203000203" pitchFamily="34" charset="77"/>
                <a:ea typeface="+mn-ea"/>
                <a:cs typeface="IBM Plex Sans"/>
              </a:rPr>
              <a:t>By 2020</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128"/>
                <a:cs typeface="+mn-cs"/>
                <a:sym typeface="Helvetica Light" charset="0"/>
              </a:rPr>
              <a:t>medical data is expected to double every 73 days</a:t>
            </a:r>
            <a:r>
              <a:rPr kumimoji="0" lang="en-US" sz="1000" b="0" i="0" u="none" strike="noStrike" kern="1200" cap="none" spc="0" normalizeH="0" baseline="30000" noProof="0" dirty="0">
                <a:ln>
                  <a:noFill/>
                </a:ln>
                <a:solidFill>
                  <a:srgbClr val="FFFFFF"/>
                </a:solidFill>
                <a:effectLst/>
                <a:uLnTx/>
                <a:uFillTx/>
                <a:latin typeface="IBM Plex Sans" panose="020B0503050203000203" pitchFamily="34" charset="0"/>
                <a:ea typeface="IBM Plex Sans" charset="0"/>
                <a:cs typeface="IBM Plex Sans" charset="0"/>
              </a:rPr>
              <a:t>3</a:t>
            </a:r>
            <a:r>
              <a:rPr kumimoji="0" lang="en-US" altLang="en-US" sz="10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128"/>
                <a:cs typeface="+mn-cs"/>
                <a:sym typeface="Helvetica Light" charset="0"/>
              </a:rPr>
              <a:t> </a:t>
            </a:r>
            <a:endPar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IBM Plex Sans"/>
            </a:endParaRPr>
          </a:p>
        </p:txBody>
      </p:sp>
      <p:sp>
        <p:nvSpPr>
          <p:cNvPr id="14" name="TextBox 13">
            <a:extLst>
              <a:ext uri="{FF2B5EF4-FFF2-40B4-BE49-F238E27FC236}">
                <a16:creationId xmlns:a16="http://schemas.microsoft.com/office/drawing/2014/main" id="{E09D9610-A4DE-224C-8617-539CBEE13CD5}"/>
              </a:ext>
            </a:extLst>
          </p:cNvPr>
          <p:cNvSpPr txBox="1"/>
          <p:nvPr/>
        </p:nvSpPr>
        <p:spPr>
          <a:xfrm>
            <a:off x="813684" y="4468587"/>
            <a:ext cx="8230738" cy="523220"/>
          </a:xfrm>
          <a:prstGeom prst="rect">
            <a:avLst/>
          </a:prstGeom>
          <a:noFill/>
        </p:spPr>
        <p:txBody>
          <a:bodyPr wrap="square" lIns="0" t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S PGothic" charset="0"/>
                <a:cs typeface="MS PGothic" charset="0"/>
              </a:rPr>
              <a:t>Sources: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S PGothic" charset="0"/>
                <a:cs typeface="MS PGothic" charset="0"/>
              </a:rPr>
              <a:t> 1) </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S PGothic" charset="0"/>
                <a:cs typeface="MS PGothic" charset="0"/>
                <a:hlinkClick r:id="rId3"/>
              </a:rPr>
              <a:t>http://www.nejm.org/doi/full/10.1056/NEJMsa022615#t=abstract</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S PGothic" charset="0"/>
                <a:cs typeface="MS PGothic"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S PGothic" charset="0"/>
                <a:cs typeface="MS PGothic" charset="0"/>
              </a:rPr>
              <a:t> 2) </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J Med </a:t>
            </a:r>
            <a:r>
              <a:rPr kumimoji="0" lang="en-US" sz="600" b="0" i="0" u="none" strike="noStrike" kern="1200" cap="none" spc="0" normalizeH="0" baseline="0" noProof="0" dirty="0" err="1">
                <a:ln>
                  <a:noFill/>
                </a:ln>
                <a:solidFill>
                  <a:srgbClr val="FFFFFF"/>
                </a:solidFill>
                <a:effectLst/>
                <a:uLnTx/>
                <a:uFillTx/>
                <a:latin typeface="IBM Plex Sans" panose="020B0503050203000203" pitchFamily="34" charset="77"/>
                <a:ea typeface="+mn-ea"/>
                <a:cs typeface="+mn-cs"/>
              </a:rPr>
              <a:t>Libr</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Assoc. 2004 Oct; 92(4): 429–437. </a:t>
            </a:r>
            <a:r>
              <a:rPr kumimoji="0" lang="en-US" sz="6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How much effort is needed to keep up with the literature relevant for primary care? </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Available at: </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http://www.ncbi.nlm.nih.gov/pmc/articles/PMC521514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Arial" charset="0"/>
                <a:cs typeface="Arial" charset="0"/>
              </a:rPr>
              <a:t> 3) </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hlinkClick r:id="rId4"/>
              </a:rPr>
              <a:t>https://www-03.ibm.com/press/us/en/photo/46588.wss</a:t>
            </a: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40000"/>
                  </a:srgbClr>
                </a:solidFill>
                <a:effectLst/>
                <a:uLnTx/>
                <a:uFillTx/>
                <a:latin typeface="Arial"/>
                <a:ea typeface="Helvetica Light" charset="0"/>
                <a:cs typeface="IBM Plex Sans"/>
              </a:rPr>
              <a:t>4.</a:t>
            </a:r>
            <a:r>
              <a:rPr kumimoji="0" lang="en-US" sz="700" b="0" i="0" u="none" strike="noStrike" kern="1200" cap="none" spc="0" normalizeH="0" baseline="0" noProof="0" dirty="0">
                <a:ln>
                  <a:noFill/>
                </a:ln>
                <a:solidFill>
                  <a:srgbClr val="FFFFFF">
                    <a:alpha val="40000"/>
                  </a:srgbClr>
                </a:solidFill>
                <a:effectLst/>
                <a:uLnTx/>
                <a:uFillTx/>
                <a:latin typeface="Arial"/>
                <a:ea typeface="+mn-ea"/>
                <a:cs typeface="IBM Plex Sans"/>
              </a:rPr>
              <a:t> Tethered to the EHR: Primary Care Physician Work- load Assessment Using EHR Event Log Data and Time- Motion Observations</a:t>
            </a:r>
            <a:endParaRPr kumimoji="0" lang="en-US" sz="600" b="0" i="0" u="none" strike="noStrike" kern="1200" cap="none" spc="0" normalizeH="0" baseline="0" noProof="0" dirty="0">
              <a:ln>
                <a:noFill/>
              </a:ln>
              <a:solidFill>
                <a:srgbClr val="FFFFFF">
                  <a:alpha val="40000"/>
                </a:srgbClr>
              </a:solidFill>
              <a:effectLst/>
              <a:uLnTx/>
              <a:uFillTx/>
              <a:latin typeface="IBM Plex Sans" panose="020B0503050203000203" pitchFamily="34" charset="77"/>
              <a:ea typeface="+mn-ea"/>
              <a:cs typeface="+mn-cs"/>
            </a:endParaRPr>
          </a:p>
        </p:txBody>
      </p:sp>
      <p:sp>
        <p:nvSpPr>
          <p:cNvPr id="16" name="Oval 15">
            <a:extLst>
              <a:ext uri="{FF2B5EF4-FFF2-40B4-BE49-F238E27FC236}">
                <a16:creationId xmlns:a16="http://schemas.microsoft.com/office/drawing/2014/main" id="{3C937294-E0B0-DC40-A10E-502BF5766307}"/>
              </a:ext>
            </a:extLst>
          </p:cNvPr>
          <p:cNvSpPr/>
          <p:nvPr/>
        </p:nvSpPr>
        <p:spPr>
          <a:xfrm>
            <a:off x="2109788" y="650436"/>
            <a:ext cx="795866" cy="795866"/>
          </a:xfrm>
          <a:prstGeom prst="ellipse">
            <a:avLst/>
          </a:prstGeom>
          <a:solidFill>
            <a:schemeClr val="tx2">
              <a:lumMod val="50000"/>
              <a:lumOff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Oval 16">
            <a:extLst>
              <a:ext uri="{FF2B5EF4-FFF2-40B4-BE49-F238E27FC236}">
                <a16:creationId xmlns:a16="http://schemas.microsoft.com/office/drawing/2014/main" id="{E168514B-BAE8-EF4E-BAB2-9568793EF2B1}"/>
              </a:ext>
            </a:extLst>
          </p:cNvPr>
          <p:cNvSpPr/>
          <p:nvPr/>
        </p:nvSpPr>
        <p:spPr>
          <a:xfrm>
            <a:off x="5786679" y="650436"/>
            <a:ext cx="795866" cy="795866"/>
          </a:xfrm>
          <a:prstGeom prst="ellipse">
            <a:avLst/>
          </a:prstGeom>
          <a:solidFill>
            <a:schemeClr val="tx2">
              <a:lumMod val="50000"/>
              <a:lumOff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9" name="Oval 18">
            <a:extLst>
              <a:ext uri="{FF2B5EF4-FFF2-40B4-BE49-F238E27FC236}">
                <a16:creationId xmlns:a16="http://schemas.microsoft.com/office/drawing/2014/main" id="{C6922734-4E8A-4C4B-80CA-8B0D87577DA0}"/>
              </a:ext>
            </a:extLst>
          </p:cNvPr>
          <p:cNvSpPr/>
          <p:nvPr/>
        </p:nvSpPr>
        <p:spPr>
          <a:xfrm>
            <a:off x="2109788" y="2614702"/>
            <a:ext cx="795866" cy="795866"/>
          </a:xfrm>
          <a:prstGeom prst="ellipse">
            <a:avLst/>
          </a:prstGeom>
          <a:solidFill>
            <a:schemeClr val="tx2">
              <a:lumMod val="50000"/>
              <a:lumOff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Oval 19">
            <a:extLst>
              <a:ext uri="{FF2B5EF4-FFF2-40B4-BE49-F238E27FC236}">
                <a16:creationId xmlns:a16="http://schemas.microsoft.com/office/drawing/2014/main" id="{E8A7739C-0097-174F-968A-B5C21B7AE5A2}"/>
              </a:ext>
            </a:extLst>
          </p:cNvPr>
          <p:cNvSpPr/>
          <p:nvPr/>
        </p:nvSpPr>
        <p:spPr>
          <a:xfrm>
            <a:off x="5786679" y="2614702"/>
            <a:ext cx="795866" cy="795866"/>
          </a:xfrm>
          <a:prstGeom prst="ellipse">
            <a:avLst/>
          </a:prstGeom>
          <a:solidFill>
            <a:schemeClr val="tx2">
              <a:lumMod val="50000"/>
              <a:lumOff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21" name="Picture 20">
            <a:extLst>
              <a:ext uri="{FF2B5EF4-FFF2-40B4-BE49-F238E27FC236}">
                <a16:creationId xmlns:a16="http://schemas.microsoft.com/office/drawing/2014/main" id="{D933F054-DFD7-6546-B118-6C00D766F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6026" y="2814686"/>
            <a:ext cx="419100" cy="419100"/>
          </a:xfrm>
          <a:prstGeom prst="rect">
            <a:avLst/>
          </a:prstGeom>
        </p:spPr>
      </p:pic>
      <p:pic>
        <p:nvPicPr>
          <p:cNvPr id="22" name="Picture 21">
            <a:extLst>
              <a:ext uri="{FF2B5EF4-FFF2-40B4-BE49-F238E27FC236}">
                <a16:creationId xmlns:a16="http://schemas.microsoft.com/office/drawing/2014/main" id="{409B7176-565A-6848-A692-A624EF1E1D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5062" y="834684"/>
            <a:ext cx="419100" cy="419100"/>
          </a:xfrm>
          <a:prstGeom prst="rect">
            <a:avLst/>
          </a:prstGeom>
        </p:spPr>
      </p:pic>
      <p:pic>
        <p:nvPicPr>
          <p:cNvPr id="23" name="Picture 22">
            <a:extLst>
              <a:ext uri="{FF2B5EF4-FFF2-40B4-BE49-F238E27FC236}">
                <a16:creationId xmlns:a16="http://schemas.microsoft.com/office/drawing/2014/main" id="{7B0E7DF6-CBD8-DD4E-A3E3-317DBBE4D4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5062" y="2803700"/>
            <a:ext cx="419100" cy="419100"/>
          </a:xfrm>
          <a:prstGeom prst="rect">
            <a:avLst/>
          </a:prstGeom>
        </p:spPr>
      </p:pic>
      <p:pic>
        <p:nvPicPr>
          <p:cNvPr id="24" name="Picture 23">
            <a:extLst>
              <a:ext uri="{FF2B5EF4-FFF2-40B4-BE49-F238E27FC236}">
                <a16:creationId xmlns:a16="http://schemas.microsoft.com/office/drawing/2014/main" id="{AC629D69-AE62-DD49-B7B2-A93D509FE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7182" y="861221"/>
            <a:ext cx="456788" cy="411842"/>
          </a:xfrm>
          <a:prstGeom prst="rect">
            <a:avLst/>
          </a:prstGeom>
        </p:spPr>
      </p:pic>
    </p:spTree>
    <p:extLst>
      <p:ext uri="{BB962C8B-B14F-4D97-AF65-F5344CB8AC3E}">
        <p14:creationId xmlns:p14="http://schemas.microsoft.com/office/powerpoint/2010/main" val="243386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500" b="0" i="0">
                <a:solidFill>
                  <a:srgbClr val="000000"/>
                </a:solidFill>
                <a:latin typeface="IBM Eliot Sans" charset="0"/>
                <a:ea typeface="IBM Eliot Sans" charset="0"/>
                <a:cs typeface="IBM Eliot Sans"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000000"/>
                </a:solidFill>
                <a:effectLst/>
                <a:uLnTx/>
                <a:uFillTx/>
                <a:latin typeface="IBM Plex Sans Regular" charset="0"/>
                <a:ea typeface="IBM Plex Sans Regular" charset="0"/>
                <a:cs typeface="IBM Plex Sans Regular"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700" b="0" i="0" u="none" strike="noStrike" kern="1200" cap="none" spc="0" normalizeH="0" baseline="0" noProof="0" dirty="0">
              <a:ln>
                <a:noFill/>
              </a:ln>
              <a:solidFill>
                <a:srgbClr val="000000"/>
              </a:solidFill>
              <a:effectLst/>
              <a:uLnTx/>
              <a:uFillTx/>
              <a:latin typeface="IBM Plex Sans Regular" charset="0"/>
              <a:ea typeface="IBM Plex Sans Regular" charset="0"/>
              <a:cs typeface="IBM Plex Sans Regular" charset="0"/>
            </a:endParaRPr>
          </a:p>
        </p:txBody>
      </p:sp>
      <p:sp>
        <p:nvSpPr>
          <p:cNvPr id="6" name="Footer Placeholder 4"/>
          <p:cNvSpPr>
            <a:spLocks noGrp="1"/>
          </p:cNvSpPr>
          <p:nvPr>
            <p:ph type="ftr" sz="quarter" idx="3"/>
          </p:nvPr>
        </p:nvSpPr>
        <p:spPr>
          <a:xfrm>
            <a:off x="342170" y="4748784"/>
            <a:ext cx="3522464" cy="191008"/>
          </a:xfrm>
          <a:prstGeom prst="rect">
            <a:avLst/>
          </a:prstGeom>
        </p:spPr>
        <p:txBody>
          <a:bodyPr vert="horz" lIns="0" tIns="0" rIns="0" bIns="0" rtlCol="0" anchor="b" anchorCtr="0"/>
          <a:lstStyle>
            <a:lvl1pPr algn="l">
              <a:defRPr lang="en-US" sz="700" smtClean="0">
                <a:solidFill>
                  <a:schemeClr val="bg1"/>
                </a:solidFill>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0" name="object 6">
            <a:extLst>
              <a:ext uri="{FF2B5EF4-FFF2-40B4-BE49-F238E27FC236}">
                <a16:creationId xmlns:a16="http://schemas.microsoft.com/office/drawing/2014/main" id="{8276C06A-7813-0743-B966-E56C19D26111}"/>
              </a:ext>
            </a:extLst>
          </p:cNvPr>
          <p:cNvSpPr txBox="1">
            <a:spLocks/>
          </p:cNvSpPr>
          <p:nvPr/>
        </p:nvSpPr>
        <p:spPr>
          <a:xfrm>
            <a:off x="257785" y="390501"/>
            <a:ext cx="4114704" cy="974626"/>
          </a:xfrm>
          <a:prstGeom prst="rect">
            <a:avLst/>
          </a:prstGeom>
        </p:spPr>
        <p:txBody>
          <a:bodyPr vert="horz" wrap="square" lIns="0" tIns="0" rIns="0" bIns="0" rtlCol="0">
            <a:spAutoFit/>
          </a:bodyPr>
          <a:lstStyle>
            <a:lvl1pPr>
              <a:defRPr sz="2000" b="0" i="0">
                <a:solidFill>
                  <a:schemeClr val="bg1"/>
                </a:solidFill>
                <a:latin typeface="Helvetica"/>
                <a:ea typeface="+mj-ea"/>
                <a:cs typeface="Helvetica"/>
              </a:defRPr>
            </a:lvl1pPr>
          </a:lstStyle>
          <a:p>
            <a:pPr marL="12685" marR="5074" lvl="0" indent="0" algn="l" defTabSz="913303" rtl="0" eaLnBrk="1" fontAlgn="auto" latinLnBrk="0" hangingPunct="1">
              <a:lnSpc>
                <a:spcPts val="189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5C80"/>
                </a:solidFill>
                <a:effectLst/>
                <a:uLnTx/>
                <a:uFillTx/>
                <a:latin typeface="IBM Plex Sans" panose="020B0503050203000203" pitchFamily="34" charset="0"/>
                <a:ea typeface="+mj-ea"/>
                <a:cs typeface="Helvetica Neue Light"/>
              </a:rPr>
              <a:t>IBM Micromedex</a:t>
            </a:r>
            <a:r>
              <a:rPr kumimoji="0" lang="en-US" sz="1800" b="0" i="0" u="none" strike="noStrike" kern="1200" cap="none" spc="0" normalizeH="0" baseline="30000" noProof="0" dirty="0">
                <a:ln>
                  <a:noFill/>
                </a:ln>
                <a:solidFill>
                  <a:srgbClr val="325C80"/>
                </a:solidFill>
                <a:effectLst/>
                <a:uLnTx/>
                <a:uFillTx/>
                <a:latin typeface="IBM Plex Sans" panose="020B0503050203000203" pitchFamily="34" charset="0"/>
                <a:ea typeface="+mj-ea"/>
                <a:cs typeface="Helvetica Neue Light"/>
              </a:rPr>
              <a:t>®</a:t>
            </a:r>
          </a:p>
          <a:p>
            <a:pPr marL="12685" marR="5074" lvl="0" indent="0" algn="l" defTabSz="913303" rtl="0" eaLnBrk="1" fontAlgn="auto" latinLnBrk="0" hangingPunct="1">
              <a:lnSpc>
                <a:spcPts val="1898"/>
              </a:lnSpc>
              <a:spcBef>
                <a:spcPts val="0"/>
              </a:spcBef>
              <a:spcAft>
                <a:spcPts val="0"/>
              </a:spcAft>
              <a:buClrTx/>
              <a:buSzTx/>
              <a:buFontTx/>
              <a:buNone/>
              <a:tabLst/>
              <a:defRPr/>
            </a:pPr>
            <a:endParaRPr kumimoji="0" lang="en-US" sz="1800" b="0" i="0" u="none" strike="noStrike" kern="0" cap="none" spc="-5" normalizeH="0" baseline="0" noProof="0" dirty="0">
              <a:ln>
                <a:noFill/>
              </a:ln>
              <a:solidFill>
                <a:srgbClr val="5596E6"/>
              </a:solidFill>
              <a:effectLst/>
              <a:uLnTx/>
              <a:uFillTx/>
              <a:latin typeface="IBM Plex Sans" panose="020B0503050203000203" pitchFamily="34" charset="0"/>
              <a:ea typeface="Arial" charset="0"/>
              <a:cs typeface="Helvetica Neue Light"/>
            </a:endParaRPr>
          </a:p>
          <a:p>
            <a:pPr marL="12685" marR="5074" lvl="0" indent="0" algn="l" defTabSz="913303" rtl="0" eaLnBrk="1" fontAlgn="auto" latinLnBrk="0" hangingPunct="1">
              <a:lnSpc>
                <a:spcPts val="1898"/>
              </a:lnSpc>
              <a:spcBef>
                <a:spcPts val="0"/>
              </a:spcBef>
              <a:spcAft>
                <a:spcPts val="0"/>
              </a:spcAft>
              <a:buClrTx/>
              <a:buSzTx/>
              <a:buFontTx/>
              <a:buNone/>
              <a:tabLst/>
              <a:defRPr/>
            </a:pPr>
            <a:r>
              <a:rPr kumimoji="0" lang="en-US" sz="1800" b="0" i="0" u="none" strike="noStrike" kern="0" cap="none" spc="-5" normalizeH="0" baseline="0" noProof="0" dirty="0">
                <a:ln>
                  <a:noFill/>
                </a:ln>
                <a:solidFill>
                  <a:srgbClr val="5596E6"/>
                </a:solidFill>
                <a:effectLst/>
                <a:uLnTx/>
                <a:uFillTx/>
                <a:latin typeface="IBM Plex Sans" panose="020B0503050203000203" pitchFamily="34" charset="0"/>
                <a:ea typeface="Arial" charset="0"/>
                <a:cs typeface="Helvetica Neue Light"/>
              </a:rPr>
              <a:t>Designed to help you make informed clinical decisions </a:t>
            </a:r>
            <a:endParaRPr kumimoji="0" lang="en-US" sz="1800" b="0" i="0" u="none" strike="noStrike" kern="0" cap="none" spc="-5" normalizeH="0" baseline="0" noProof="0" dirty="0">
              <a:ln>
                <a:noFill/>
              </a:ln>
              <a:solidFill>
                <a:srgbClr val="5596E6"/>
              </a:solidFill>
              <a:effectLst/>
              <a:uLnTx/>
              <a:uFillTx/>
              <a:latin typeface="IBM Plex Sans" panose="020B0503050203000203" pitchFamily="34" charset="0"/>
              <a:ea typeface="Arial" charset="0"/>
              <a:cs typeface="Arial" charset="0"/>
            </a:endParaRPr>
          </a:p>
        </p:txBody>
      </p:sp>
      <p:sp>
        <p:nvSpPr>
          <p:cNvPr id="11" name="TextBox 10">
            <a:extLst>
              <a:ext uri="{FF2B5EF4-FFF2-40B4-BE49-F238E27FC236}">
                <a16:creationId xmlns:a16="http://schemas.microsoft.com/office/drawing/2014/main" id="{D08F5555-83F5-7A49-ABE2-5107042FD5E7}"/>
              </a:ext>
            </a:extLst>
          </p:cNvPr>
          <p:cNvSpPr txBox="1"/>
          <p:nvPr/>
        </p:nvSpPr>
        <p:spPr>
          <a:xfrm>
            <a:off x="1115143" y="2761030"/>
            <a:ext cx="3733987" cy="953720"/>
          </a:xfrm>
          <a:prstGeom prst="rect">
            <a:avLst/>
          </a:prstGeom>
          <a:noFill/>
        </p:spPr>
        <p:txBody>
          <a:bodyPr wrap="square"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Options to help you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standardize patient care</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 across your organization with access to evidence-based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guidelines and protocols</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
        <p:nvSpPr>
          <p:cNvPr id="12" name="TextBox 11">
            <a:extLst>
              <a:ext uri="{FF2B5EF4-FFF2-40B4-BE49-F238E27FC236}">
                <a16:creationId xmlns:a16="http://schemas.microsoft.com/office/drawing/2014/main" id="{C63FEE35-C89C-984F-B6D7-ACB0F6BB478F}"/>
              </a:ext>
            </a:extLst>
          </p:cNvPr>
          <p:cNvSpPr txBox="1"/>
          <p:nvPr/>
        </p:nvSpPr>
        <p:spPr>
          <a:xfrm>
            <a:off x="1112450" y="3681098"/>
            <a:ext cx="3601081" cy="1142364"/>
          </a:xfrm>
          <a:prstGeom prst="rect">
            <a:avLst/>
          </a:prstGeom>
          <a:noFill/>
        </p:spPr>
        <p:txBody>
          <a:bodyPr wrap="square"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Information on drug use and approvals from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international</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 sources so you can independently assess the information to  make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rPr>
              <a:t>informed treatment decisions</a:t>
            </a:r>
            <a:endPar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
        <p:nvSpPr>
          <p:cNvPr id="13" name="TextBox 12">
            <a:extLst>
              <a:ext uri="{FF2B5EF4-FFF2-40B4-BE49-F238E27FC236}">
                <a16:creationId xmlns:a16="http://schemas.microsoft.com/office/drawing/2014/main" id="{84EAE08D-4783-3548-97A5-8C8DEF9215B2}"/>
              </a:ext>
            </a:extLst>
          </p:cNvPr>
          <p:cNvSpPr txBox="1"/>
          <p:nvPr/>
        </p:nvSpPr>
        <p:spPr>
          <a:xfrm>
            <a:off x="1116120" y="1875758"/>
            <a:ext cx="3597411" cy="648384"/>
          </a:xfrm>
          <a:prstGeom prst="rect">
            <a:avLst/>
          </a:prstGeom>
          <a:noFill/>
        </p:spPr>
        <p:txBody>
          <a:bodyPr wrap="square"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400" b="1" dirty="0">
                <a:latin typeface="IBM Plex Sans" panose="020B0503050203000203" pitchFamily="34" charset="0"/>
              </a:rPr>
              <a:t>Evidence-based knowledge </a:t>
            </a:r>
            <a:r>
              <a:rPr lang="en-US" sz="1400" dirty="0">
                <a:latin typeface="IBM Plex Sans" panose="020B0503050203000203" pitchFamily="34" charset="0"/>
              </a:rPr>
              <a:t>to enable the most appropriate treatment decisions </a:t>
            </a:r>
            <a:r>
              <a:rPr lang="en-US" sz="1400" b="1" dirty="0">
                <a:latin typeface="IBM Plex Sans" panose="020B0503050203000203" pitchFamily="34" charset="0"/>
              </a:rPr>
              <a:t>anytime, anywhere</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endParaRPr>
          </a:p>
        </p:txBody>
      </p:sp>
      <p:sp>
        <p:nvSpPr>
          <p:cNvPr id="14" name="Rounded Rectangle 13">
            <a:extLst>
              <a:ext uri="{FF2B5EF4-FFF2-40B4-BE49-F238E27FC236}">
                <a16:creationId xmlns:a16="http://schemas.microsoft.com/office/drawing/2014/main" id="{DE04FBA0-DD21-0646-B4A9-335CD9F197A1}"/>
              </a:ext>
            </a:extLst>
          </p:cNvPr>
          <p:cNvSpPr/>
          <p:nvPr/>
        </p:nvSpPr>
        <p:spPr>
          <a:xfrm>
            <a:off x="756250" y="1984594"/>
            <a:ext cx="220601" cy="75061"/>
          </a:xfrm>
          <a:prstGeom prst="roundRect">
            <a:avLst>
              <a:gd name="adj" fmla="val 50000"/>
            </a:avLst>
          </a:prstGeom>
          <a:solidFill>
            <a:schemeClr val="bg2">
              <a:lumMod val="75000"/>
              <a:lumOff val="25000"/>
            </a:schemeClr>
          </a:solidFill>
          <a:ln>
            <a:noFill/>
          </a:ln>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S PGothic" panose="020B0600070205080204" pitchFamily="34" charset="-128"/>
              <a:cs typeface="Arial"/>
            </a:endParaRPr>
          </a:p>
        </p:txBody>
      </p:sp>
      <p:sp>
        <p:nvSpPr>
          <p:cNvPr id="15" name="Rounded Rectangle 14">
            <a:extLst>
              <a:ext uri="{FF2B5EF4-FFF2-40B4-BE49-F238E27FC236}">
                <a16:creationId xmlns:a16="http://schemas.microsoft.com/office/drawing/2014/main" id="{3109272B-1883-DC4B-91C2-4C4401FF8E78}"/>
              </a:ext>
            </a:extLst>
          </p:cNvPr>
          <p:cNvSpPr/>
          <p:nvPr/>
        </p:nvSpPr>
        <p:spPr>
          <a:xfrm>
            <a:off x="756250" y="2904851"/>
            <a:ext cx="220601" cy="75061"/>
          </a:xfrm>
          <a:prstGeom prst="roundRect">
            <a:avLst>
              <a:gd name="adj" fmla="val 50000"/>
            </a:avLst>
          </a:prstGeom>
          <a:solidFill>
            <a:schemeClr val="bg2">
              <a:lumMod val="75000"/>
              <a:lumOff val="25000"/>
            </a:schemeClr>
          </a:solidFill>
          <a:ln>
            <a:noFill/>
          </a:ln>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S PGothic" panose="020B0600070205080204" pitchFamily="34" charset="-128"/>
              <a:cs typeface="Arial"/>
            </a:endParaRPr>
          </a:p>
        </p:txBody>
      </p:sp>
      <p:sp>
        <p:nvSpPr>
          <p:cNvPr id="16" name="Rounded Rectangle 15">
            <a:extLst>
              <a:ext uri="{FF2B5EF4-FFF2-40B4-BE49-F238E27FC236}">
                <a16:creationId xmlns:a16="http://schemas.microsoft.com/office/drawing/2014/main" id="{CDB196D8-9A27-3046-A1A3-6846EC79CA09}"/>
              </a:ext>
            </a:extLst>
          </p:cNvPr>
          <p:cNvSpPr/>
          <p:nvPr/>
        </p:nvSpPr>
        <p:spPr>
          <a:xfrm>
            <a:off x="756250" y="3821999"/>
            <a:ext cx="220601" cy="75061"/>
          </a:xfrm>
          <a:prstGeom prst="roundRect">
            <a:avLst>
              <a:gd name="adj" fmla="val 50000"/>
            </a:avLst>
          </a:prstGeom>
          <a:solidFill>
            <a:schemeClr val="bg2">
              <a:lumMod val="75000"/>
              <a:lumOff val="25000"/>
            </a:schemeClr>
          </a:solidFill>
          <a:ln>
            <a:noFill/>
          </a:ln>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S PGothic" panose="020B0600070205080204" pitchFamily="34" charset="-128"/>
              <a:cs typeface="Arial"/>
            </a:endParaRPr>
          </a:p>
        </p:txBody>
      </p:sp>
      <p:pic>
        <p:nvPicPr>
          <p:cNvPr id="3" name="Picture 2">
            <a:extLst>
              <a:ext uri="{FF2B5EF4-FFF2-40B4-BE49-F238E27FC236}">
                <a16:creationId xmlns:a16="http://schemas.microsoft.com/office/drawing/2014/main" id="{291F0DDC-BD24-6045-A5CF-B06C5CC3745A}"/>
              </a:ext>
            </a:extLst>
          </p:cNvPr>
          <p:cNvPicPr>
            <a:picLocks noChangeAspect="1"/>
          </p:cNvPicPr>
          <p:nvPr/>
        </p:nvPicPr>
        <p:blipFill rotWithShape="1">
          <a:blip r:embed="rId3"/>
          <a:srcRect l="5449" r="40643" b="7674"/>
          <a:stretch/>
        </p:blipFill>
        <p:spPr>
          <a:xfrm>
            <a:off x="4983282" y="0"/>
            <a:ext cx="4160718" cy="4748784"/>
          </a:xfrm>
          <a:prstGeom prst="rect">
            <a:avLst/>
          </a:prstGeom>
        </p:spPr>
      </p:pic>
    </p:spTree>
    <p:extLst>
      <p:ext uri="{BB962C8B-B14F-4D97-AF65-F5344CB8AC3E}">
        <p14:creationId xmlns:p14="http://schemas.microsoft.com/office/powerpoint/2010/main" val="280088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F9B552-3E7E-4C40-8767-605B9F85911E}"/>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DBDE34-E9B5-E04F-B662-69720E4BCB53}" type="slidenum">
              <a:rPr kumimoji="0" lang="en-US" sz="700" b="0" i="0" u="none" strike="noStrike" kern="1200" cap="none" spc="0" normalizeH="0" baseline="0" noProof="0" smtClean="0">
                <a:ln>
                  <a:noFill/>
                </a:ln>
                <a:solidFill>
                  <a:srgbClr val="FFFFFF"/>
                </a:solidFill>
                <a:effectLst/>
                <a:uLnTx/>
                <a:uFillTx/>
                <a:latin typeface="IBM Plex Sans Regular"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700" b="0" i="0" u="none" strike="noStrike" kern="1200" cap="none" spc="0" normalizeH="0" baseline="0" noProof="0" dirty="0">
              <a:ln>
                <a:noFill/>
              </a:ln>
              <a:solidFill>
                <a:srgbClr val="FFFFFF"/>
              </a:solidFill>
              <a:effectLst/>
              <a:uLnTx/>
              <a:uFillTx/>
              <a:latin typeface="IBM Plex Sans Regular" charset="0"/>
            </a:endParaRPr>
          </a:p>
        </p:txBody>
      </p:sp>
      <p:sp>
        <p:nvSpPr>
          <p:cNvPr id="4" name="Footer Placeholder 3">
            <a:extLst>
              <a:ext uri="{FF2B5EF4-FFF2-40B4-BE49-F238E27FC236}">
                <a16:creationId xmlns:a16="http://schemas.microsoft.com/office/drawing/2014/main" id="{DA576ECF-F37C-5C4D-B311-D38BB120C9D7}"/>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40000"/>
                  </a:srgbClr>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FFFFFF">
                    <a:alpha val="40000"/>
                  </a:srgbClr>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FFFFFF"/>
                </a:solidFill>
                <a:effectLst/>
                <a:uLnTx/>
                <a:uFillTx/>
                <a:latin typeface="Arial"/>
                <a:ea typeface="+mn-ea"/>
                <a:cs typeface="+mn-cs"/>
              </a:rPr>
              <a:t> </a:t>
            </a:r>
          </a:p>
        </p:txBody>
      </p:sp>
      <p:sp>
        <p:nvSpPr>
          <p:cNvPr id="5" name="object 6">
            <a:extLst>
              <a:ext uri="{FF2B5EF4-FFF2-40B4-BE49-F238E27FC236}">
                <a16:creationId xmlns:a16="http://schemas.microsoft.com/office/drawing/2014/main" id="{FB6E2CD1-07E0-7B42-A1D6-AAAD9C2C8808}"/>
              </a:ext>
            </a:extLst>
          </p:cNvPr>
          <p:cNvSpPr txBox="1">
            <a:spLocks/>
          </p:cNvSpPr>
          <p:nvPr/>
        </p:nvSpPr>
        <p:spPr>
          <a:xfrm>
            <a:off x="342170" y="153806"/>
            <a:ext cx="7815016" cy="730969"/>
          </a:xfrm>
          <a:prstGeom prst="rect">
            <a:avLst/>
          </a:prstGeom>
        </p:spPr>
        <p:txBody>
          <a:bodyPr vert="horz" wrap="square" lIns="0" tIns="0" rIns="0" bIns="0" rtlCol="0">
            <a:spAutoFit/>
          </a:bodyPr>
          <a:lstStyle>
            <a:lvl1pPr>
              <a:defRPr sz="2000" b="0" i="0">
                <a:solidFill>
                  <a:schemeClr val="bg1"/>
                </a:solidFill>
                <a:latin typeface="Helvetica"/>
                <a:ea typeface="+mj-ea"/>
                <a:cs typeface="Helvetica"/>
              </a:defRPr>
            </a:lvl1pPr>
          </a:lstStyle>
          <a:p>
            <a:pPr marL="12685" marR="5074" lvl="0" indent="0" algn="l" defTabSz="913303" rtl="0" eaLnBrk="1" fontAlgn="auto" latinLnBrk="0" hangingPunct="1">
              <a:lnSpc>
                <a:spcPts val="1898"/>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77"/>
                <a:ea typeface="+mj-ea"/>
                <a:cs typeface="Arial" charset="0"/>
              </a:rPr>
              <a:t>IBM Micromedex</a:t>
            </a:r>
            <a:r>
              <a:rPr kumimoji="0" lang="en-US" sz="2000" b="0" i="0" u="none" strike="noStrike" kern="1200" cap="none" spc="0" normalizeH="0" baseline="30000" noProof="0" dirty="0">
                <a:ln>
                  <a:noFill/>
                </a:ln>
                <a:solidFill>
                  <a:srgbClr val="FFFFFF"/>
                </a:solidFill>
                <a:effectLst/>
                <a:uLnTx/>
                <a:uFillTx/>
                <a:latin typeface="IBM Plex Sans" panose="020B0503050203000203" pitchFamily="34" charset="77"/>
                <a:ea typeface="+mj-ea"/>
                <a:cs typeface="Arial" charset="0"/>
              </a:rPr>
              <a:t>®</a:t>
            </a:r>
          </a:p>
          <a:p>
            <a:pPr marL="12685" marR="5074" lvl="0" indent="0" algn="l" defTabSz="913303" rtl="0" eaLnBrk="1" fontAlgn="auto" latinLnBrk="0" hangingPunct="1">
              <a:lnSpc>
                <a:spcPts val="1898"/>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mj-ea"/>
              <a:cs typeface="Arial" charset="0"/>
            </a:endParaRPr>
          </a:p>
          <a:p>
            <a:pPr marL="12685" marR="5074" lvl="0" indent="0" algn="l" defTabSz="913303" rtl="0" eaLnBrk="1" fontAlgn="auto" latinLnBrk="0" hangingPunct="1">
              <a:lnSpc>
                <a:spcPts val="1898"/>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solidFill>
                <a:effectLst/>
                <a:uLnTx/>
                <a:uFillTx/>
                <a:latin typeface="IBM Plex Sans" panose="020B0503050203000203" pitchFamily="34" charset="77"/>
                <a:ea typeface="Arial" charset="0"/>
                <a:cs typeface="Arial" charset="0"/>
              </a:rPr>
              <a:t>Evidence-based clinical decision support for informed, confident decisions</a:t>
            </a:r>
          </a:p>
        </p:txBody>
      </p:sp>
      <p:sp>
        <p:nvSpPr>
          <p:cNvPr id="6" name="Rectangle 5">
            <a:extLst>
              <a:ext uri="{FF2B5EF4-FFF2-40B4-BE49-F238E27FC236}">
                <a16:creationId xmlns:a16="http://schemas.microsoft.com/office/drawing/2014/main" id="{4CACEC31-3B4F-FE42-95E4-099F4E7A620C}"/>
              </a:ext>
            </a:extLst>
          </p:cNvPr>
          <p:cNvSpPr/>
          <p:nvPr/>
        </p:nvSpPr>
        <p:spPr>
          <a:xfrm>
            <a:off x="1866186" y="4133231"/>
            <a:ext cx="1500792" cy="615553"/>
          </a:xfrm>
          <a:prstGeom prst="rect">
            <a:avLst/>
          </a:prstGeom>
        </p:spPr>
        <p:txBody>
          <a:bodyPr wrap="square" lIns="0" tIns="0" rIns="0" bIns="0">
            <a:spAutoFit/>
          </a:bodyPr>
          <a:lstStyle/>
          <a:p>
            <a:pPr marL="0" marR="0" lvl="0" indent="0" algn="l" defTabSz="1828602" rtl="0" eaLnBrk="1" fontAlgn="auto" latinLnBrk="0" hangingPunct="1">
              <a:lnSpc>
                <a:spcPts val="12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8BD210"/>
              </a:solidFill>
              <a:effectLst/>
              <a:uLnTx/>
              <a:uFillTx/>
              <a:latin typeface="Helvetica Neue" charset="0"/>
              <a:ea typeface="Helvetica Neue" charset="0"/>
              <a:cs typeface="Helvetica Neue" charset="0"/>
            </a:endParaRPr>
          </a:p>
          <a:p>
            <a:pPr marL="0" marR="0" lvl="0" indent="0" algn="l" defTabSz="457200" rtl="0" eaLnBrk="1" fontAlgn="auto" latinLnBrk="0" hangingPunct="1">
              <a:lnSpc>
                <a:spcPts val="12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AE62F1"/>
                </a:solidFill>
                <a:effectLst/>
                <a:uLnTx/>
                <a:uFillTx/>
                <a:latin typeface="Helvetica Neue" charset="0"/>
                <a:ea typeface="Helvetica Neue" charset="0"/>
                <a:cs typeface="Helvetica Neue" charset="0"/>
              </a:rPr>
            </a:br>
            <a:br>
              <a:rPr kumimoji="0" lang="en-US" sz="1100" b="0" i="0" u="none" strike="noStrike" kern="1200" cap="none" spc="0" normalizeH="0" baseline="0" noProof="0" dirty="0">
                <a:ln>
                  <a:noFill/>
                </a:ln>
                <a:solidFill>
                  <a:srgbClr val="AE62F1"/>
                </a:solidFill>
                <a:effectLst/>
                <a:uLnTx/>
                <a:uFillTx/>
                <a:latin typeface="Helvetica Neue" charset="0"/>
                <a:ea typeface="Helvetica Neue" charset="0"/>
                <a:cs typeface="Helvetica Neue" charset="0"/>
              </a:rPr>
            </a:br>
            <a:endParaRPr kumimoji="0" lang="en-US" sz="1050" b="0"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endParaRPr>
          </a:p>
        </p:txBody>
      </p:sp>
      <p:sp>
        <p:nvSpPr>
          <p:cNvPr id="9" name="object 2">
            <a:extLst>
              <a:ext uri="{FF2B5EF4-FFF2-40B4-BE49-F238E27FC236}">
                <a16:creationId xmlns:a16="http://schemas.microsoft.com/office/drawing/2014/main" id="{965DB7FF-F482-CA43-BA10-0E62E2FEB533}"/>
              </a:ext>
            </a:extLst>
          </p:cNvPr>
          <p:cNvSpPr txBox="1"/>
          <p:nvPr/>
        </p:nvSpPr>
        <p:spPr>
          <a:xfrm>
            <a:off x="342170" y="1691719"/>
            <a:ext cx="1838953" cy="738664"/>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Used by over </a:t>
            </a:r>
            <a:r>
              <a:rPr kumimoji="0" lang="en-US"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4,500 hospitals</a:t>
            </a:r>
            <a:r>
              <a:rPr kumimoji="0" lang="en-US" sz="1600" b="1" i="0" u="none" strike="noStrike" kern="1200" cap="none" spc="-17" normalizeH="0" baseline="0" noProof="0" dirty="0">
                <a:ln>
                  <a:noFill/>
                </a:ln>
                <a:solidFill>
                  <a:srgbClr val="AE62F1"/>
                </a:solidFill>
                <a:effectLst/>
                <a:uLnTx/>
                <a:uFillTx/>
                <a:latin typeface="IBM Plex Sans" panose="020B0503050203000203" pitchFamily="34" charset="77"/>
                <a:ea typeface="+mn-ea"/>
                <a:cs typeface="Arial" panose="020B0604020202020204" pitchFamily="34" charset="0"/>
              </a:rPr>
              <a:t>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in </a:t>
            </a:r>
            <a:r>
              <a:rPr kumimoji="0" lang="en-US"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80+ countries</a:t>
            </a:r>
            <a:endParaRPr kumimoji="0"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endParaRPr>
          </a:p>
        </p:txBody>
      </p:sp>
      <p:sp>
        <p:nvSpPr>
          <p:cNvPr id="7" name="object 2">
            <a:extLst>
              <a:ext uri="{FF2B5EF4-FFF2-40B4-BE49-F238E27FC236}">
                <a16:creationId xmlns:a16="http://schemas.microsoft.com/office/drawing/2014/main" id="{A63A5DC4-3F46-814C-A7C8-FAB11E771FC8}"/>
              </a:ext>
            </a:extLst>
          </p:cNvPr>
          <p:cNvSpPr txBox="1"/>
          <p:nvPr/>
        </p:nvSpPr>
        <p:spPr>
          <a:xfrm>
            <a:off x="2357012" y="3763022"/>
            <a:ext cx="2008732" cy="984885"/>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Content created and maintained using a </a:t>
            </a:r>
            <a:r>
              <a:rPr kumimoji="0" lang="en-US"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rPr>
              <a:t>NICE accredited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editorial process</a:t>
            </a:r>
            <a:endParaRPr kumimoji="0" sz="16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anose="020B0604020202020204" pitchFamily="34" charset="0"/>
            </a:endParaRPr>
          </a:p>
        </p:txBody>
      </p:sp>
      <p:grpSp>
        <p:nvGrpSpPr>
          <p:cNvPr id="32" name="Group 31">
            <a:extLst>
              <a:ext uri="{FF2B5EF4-FFF2-40B4-BE49-F238E27FC236}">
                <a16:creationId xmlns:a16="http://schemas.microsoft.com/office/drawing/2014/main" id="{5E3D267D-D228-264F-898C-34BE84626E19}"/>
              </a:ext>
            </a:extLst>
          </p:cNvPr>
          <p:cNvGrpSpPr/>
          <p:nvPr/>
        </p:nvGrpSpPr>
        <p:grpSpPr>
          <a:xfrm>
            <a:off x="372189" y="3173747"/>
            <a:ext cx="1808934" cy="1383014"/>
            <a:chOff x="3994260" y="2740593"/>
            <a:chExt cx="1808934" cy="1383014"/>
          </a:xfrm>
        </p:grpSpPr>
        <p:sp>
          <p:nvSpPr>
            <p:cNvPr id="11" name="object 4">
              <a:extLst>
                <a:ext uri="{FF2B5EF4-FFF2-40B4-BE49-F238E27FC236}">
                  <a16:creationId xmlns:a16="http://schemas.microsoft.com/office/drawing/2014/main" id="{1B7B5C09-6143-704D-BFDF-E9C2A13C29ED}"/>
                </a:ext>
              </a:extLst>
            </p:cNvPr>
            <p:cNvSpPr txBox="1"/>
            <p:nvPr/>
          </p:nvSpPr>
          <p:spPr>
            <a:xfrm>
              <a:off x="3994260" y="3384943"/>
              <a:ext cx="1808934" cy="738664"/>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8"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CMS</a:t>
              </a:r>
              <a:r>
                <a:rPr kumimoji="0" lang="en-US" sz="1600" b="0" i="0" u="none" strike="noStrike" kern="1200" cap="none" spc="-8" normalizeH="0" baseline="0" noProof="0" dirty="0">
                  <a:ln>
                    <a:noFill/>
                  </a:ln>
                  <a:solidFill>
                    <a:srgbClr val="FFFFFF"/>
                  </a:solidFill>
                  <a:effectLst/>
                  <a:uLnTx/>
                  <a:uFillTx/>
                  <a:latin typeface="IBM Plex Sans" panose="020B0503050203000203" pitchFamily="34" charset="77"/>
                  <a:ea typeface="+mn-ea"/>
                  <a:cs typeface="Arial" panose="020B0604020202020204" pitchFamily="34" charset="0"/>
                </a:rPr>
                <a:t>-named</a:t>
              </a:r>
              <a:r>
                <a:rPr kumimoji="0" lang="en-US" sz="1600" b="0" i="0" u="none" strike="noStrike" kern="1200" cap="none" spc="-8" normalizeH="0" baseline="0" noProof="0" dirty="0">
                  <a:ln>
                    <a:noFill/>
                  </a:ln>
                  <a:solidFill>
                    <a:srgbClr val="AE62F1"/>
                  </a:solidFill>
                  <a:effectLst/>
                  <a:uLnTx/>
                  <a:uFillTx/>
                  <a:latin typeface="IBM Plex Sans" panose="020B0503050203000203" pitchFamily="34" charset="77"/>
                  <a:ea typeface="+mn-ea"/>
                  <a:cs typeface="Arial" panose="020B0604020202020204" pitchFamily="34" charset="0"/>
                </a:rPr>
                <a:t> </a:t>
              </a:r>
              <a:r>
                <a:rPr kumimoji="0" lang="en-US" sz="1600" b="1" i="0" u="none" strike="noStrike" kern="1200" cap="none" spc="-8"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compendia</a:t>
              </a:r>
              <a:r>
                <a:rPr kumimoji="0" lang="en-US" sz="1600" b="1" i="0" u="none" strike="noStrike" kern="1200" cap="none" spc="-8" normalizeH="0" baseline="0" noProof="0" dirty="0">
                  <a:ln>
                    <a:noFill/>
                  </a:ln>
                  <a:solidFill>
                    <a:srgbClr val="AE62F1"/>
                  </a:solidFill>
                  <a:effectLst/>
                  <a:uLnTx/>
                  <a:uFillTx/>
                  <a:latin typeface="IBM Plex Sans" panose="020B0503050203000203" pitchFamily="34" charset="77"/>
                  <a:ea typeface="+mn-ea"/>
                  <a:cs typeface="Arial" panose="020B0604020202020204" pitchFamily="34" charset="0"/>
                </a:rPr>
                <a:t>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since 2008</a:t>
              </a:r>
              <a:endParaRPr kumimoji="0" sz="1600" b="0" i="0" u="none" strike="noStrike" kern="1200" cap="none" spc="0" normalizeH="0" baseline="0" noProof="0" dirty="0">
                <a:ln>
                  <a:noFill/>
                </a:ln>
                <a:solidFill>
                  <a:srgbClr val="AE62F1"/>
                </a:solidFill>
                <a:effectLst/>
                <a:uLnTx/>
                <a:uFillTx/>
                <a:latin typeface="IBM Plex Sans" panose="020B0503050203000203" pitchFamily="34" charset="77"/>
                <a:ea typeface="+mn-ea"/>
                <a:cs typeface="Arial" panose="020B0604020202020204" pitchFamily="34" charset="0"/>
              </a:endParaRPr>
            </a:p>
          </p:txBody>
        </p:sp>
        <p:pic>
          <p:nvPicPr>
            <p:cNvPr id="24" name="Picture 23">
              <a:extLst>
                <a:ext uri="{FF2B5EF4-FFF2-40B4-BE49-F238E27FC236}">
                  <a16:creationId xmlns:a16="http://schemas.microsoft.com/office/drawing/2014/main" id="{2AFF966C-5B84-EC42-85D4-E5DD9E0A5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13" y="2740593"/>
              <a:ext cx="573714" cy="417246"/>
            </a:xfrm>
            <a:prstGeom prst="rect">
              <a:avLst/>
            </a:prstGeom>
          </p:spPr>
        </p:pic>
      </p:grpSp>
      <p:sp>
        <p:nvSpPr>
          <p:cNvPr id="10" name="object 3">
            <a:extLst>
              <a:ext uri="{FF2B5EF4-FFF2-40B4-BE49-F238E27FC236}">
                <a16:creationId xmlns:a16="http://schemas.microsoft.com/office/drawing/2014/main" id="{CDEC4555-4196-E948-98ED-BC9045CA6684}"/>
              </a:ext>
            </a:extLst>
          </p:cNvPr>
          <p:cNvSpPr txBox="1"/>
          <p:nvPr/>
        </p:nvSpPr>
        <p:spPr>
          <a:xfrm>
            <a:off x="6760485" y="1683495"/>
            <a:ext cx="1928599" cy="1231106"/>
          </a:xfrm>
          <a:prstGeom prst="rect">
            <a:avLst/>
          </a:prstGeom>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Supports </a:t>
            </a:r>
            <a:r>
              <a:rPr kumimoji="0" lang="en-US" sz="1600" b="1" i="0" u="none" strike="noStrike" kern="1200" cap="none" spc="-8"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toxicology management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in </a:t>
            </a:r>
            <a:r>
              <a:rPr kumimoji="0" lang="en-US"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poison control centers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around the world</a:t>
            </a:r>
            <a:endParaRPr kumimoji="0"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p:txBody>
      </p:sp>
      <p:pic>
        <p:nvPicPr>
          <p:cNvPr id="25" name="Picture 24">
            <a:extLst>
              <a:ext uri="{FF2B5EF4-FFF2-40B4-BE49-F238E27FC236}">
                <a16:creationId xmlns:a16="http://schemas.microsoft.com/office/drawing/2014/main" id="{8142BCC3-5846-0244-A494-DE8CA9585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532" y="1088537"/>
            <a:ext cx="476455" cy="476455"/>
          </a:xfrm>
          <a:prstGeom prst="rect">
            <a:avLst/>
          </a:prstGeom>
          <a:noFill/>
        </p:spPr>
      </p:pic>
      <p:sp>
        <p:nvSpPr>
          <p:cNvPr id="8" name="object 3">
            <a:extLst>
              <a:ext uri="{FF2B5EF4-FFF2-40B4-BE49-F238E27FC236}">
                <a16:creationId xmlns:a16="http://schemas.microsoft.com/office/drawing/2014/main" id="{2E1A2FA6-BE07-BB4F-84DD-9D2B074A0EDB}"/>
              </a:ext>
            </a:extLst>
          </p:cNvPr>
          <p:cNvSpPr txBox="1"/>
          <p:nvPr/>
        </p:nvSpPr>
        <p:spPr>
          <a:xfrm>
            <a:off x="4610045" y="1694841"/>
            <a:ext cx="1770241" cy="984885"/>
          </a:xfrm>
          <a:prstGeom prst="rect">
            <a:avLst/>
          </a:prstGeom>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Used in </a:t>
            </a:r>
            <a:r>
              <a:rPr kumimoji="0" lang="en-US"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schools of pharmacy </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and  academic centers internationally</a:t>
            </a:r>
            <a:endParaRPr kumimoji="0" sz="1600" b="1" i="0" u="none" strike="noStrike" kern="1200" cap="none" spc="0" normalizeH="0" baseline="0" noProof="0" dirty="0">
              <a:ln>
                <a:noFill/>
              </a:ln>
              <a:solidFill>
                <a:srgbClr val="AE62F1"/>
              </a:solidFill>
              <a:effectLst/>
              <a:uLnTx/>
              <a:uFillTx/>
              <a:latin typeface="IBM Plex Sans" panose="020B0503050203000203" pitchFamily="34" charset="77"/>
              <a:ea typeface="+mn-ea"/>
              <a:cs typeface="Arial" panose="020B0604020202020204" pitchFamily="34" charset="0"/>
            </a:endParaRPr>
          </a:p>
        </p:txBody>
      </p:sp>
      <p:pic>
        <p:nvPicPr>
          <p:cNvPr id="26" name="Picture 25">
            <a:extLst>
              <a:ext uri="{FF2B5EF4-FFF2-40B4-BE49-F238E27FC236}">
                <a16:creationId xmlns:a16="http://schemas.microsoft.com/office/drawing/2014/main" id="{9325089B-1AC5-5745-A1B5-40C0D7060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6592" y="1056127"/>
            <a:ext cx="507311" cy="507311"/>
          </a:xfrm>
          <a:prstGeom prst="rect">
            <a:avLst/>
          </a:prstGeom>
        </p:spPr>
      </p:pic>
      <p:sp>
        <p:nvSpPr>
          <p:cNvPr id="30" name="object 2">
            <a:extLst>
              <a:ext uri="{FF2B5EF4-FFF2-40B4-BE49-F238E27FC236}">
                <a16:creationId xmlns:a16="http://schemas.microsoft.com/office/drawing/2014/main" id="{34F9CADF-AF8E-6B46-9CD3-DF8602937271}"/>
              </a:ext>
            </a:extLst>
          </p:cNvPr>
          <p:cNvSpPr txBox="1"/>
          <p:nvPr/>
        </p:nvSpPr>
        <p:spPr>
          <a:xfrm>
            <a:off x="2357012" y="1691719"/>
            <a:ext cx="2113791" cy="738664"/>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Used by governments and hospitals for </a:t>
            </a:r>
            <a:b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rPr>
              <a:t>40+ years</a:t>
            </a:r>
            <a:endParaRPr kumimoji="0" sz="1600" b="1" i="0" u="none" strike="noStrike" kern="1200" cap="none" spc="-17"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endParaRPr>
          </a:p>
        </p:txBody>
      </p:sp>
      <p:pic>
        <p:nvPicPr>
          <p:cNvPr id="33" name="Picture 32">
            <a:extLst>
              <a:ext uri="{FF2B5EF4-FFF2-40B4-BE49-F238E27FC236}">
                <a16:creationId xmlns:a16="http://schemas.microsoft.com/office/drawing/2014/main" id="{9ED36D0B-91A7-0D4B-AB4E-6A46E40B0A3D}"/>
              </a:ext>
            </a:extLst>
          </p:cNvPr>
          <p:cNvPicPr>
            <a:picLocks noChangeAspect="1"/>
          </p:cNvPicPr>
          <p:nvPr/>
        </p:nvPicPr>
        <p:blipFill>
          <a:blip r:embed="rId6">
            <a:lum bright="100000"/>
          </a:blip>
          <a:stretch>
            <a:fillRect/>
          </a:stretch>
        </p:blipFill>
        <p:spPr>
          <a:xfrm>
            <a:off x="2843677" y="1054162"/>
            <a:ext cx="570230" cy="570230"/>
          </a:xfrm>
          <a:prstGeom prst="rect">
            <a:avLst/>
          </a:prstGeom>
        </p:spPr>
      </p:pic>
      <p:pic>
        <p:nvPicPr>
          <p:cNvPr id="34" name="Picture 33">
            <a:extLst>
              <a:ext uri="{FF2B5EF4-FFF2-40B4-BE49-F238E27FC236}">
                <a16:creationId xmlns:a16="http://schemas.microsoft.com/office/drawing/2014/main" id="{9F83FB3C-C37C-A84F-9DE4-6F9BEB15F9A5}"/>
              </a:ext>
            </a:extLst>
          </p:cNvPr>
          <p:cNvPicPr>
            <a:picLocks noChangeAspect="1"/>
          </p:cNvPicPr>
          <p:nvPr/>
        </p:nvPicPr>
        <p:blipFill>
          <a:blip r:embed="rId7">
            <a:lum bright="100000"/>
          </a:blip>
          <a:stretch>
            <a:fillRect/>
          </a:stretch>
        </p:blipFill>
        <p:spPr>
          <a:xfrm>
            <a:off x="968948" y="1057716"/>
            <a:ext cx="531533" cy="531533"/>
          </a:xfrm>
          <a:prstGeom prst="rect">
            <a:avLst/>
          </a:prstGeom>
        </p:spPr>
      </p:pic>
      <p:sp>
        <p:nvSpPr>
          <p:cNvPr id="38" name="object 2">
            <a:extLst>
              <a:ext uri="{FF2B5EF4-FFF2-40B4-BE49-F238E27FC236}">
                <a16:creationId xmlns:a16="http://schemas.microsoft.com/office/drawing/2014/main" id="{E6F3538E-437C-FD44-9F5A-BBA35D12502E}"/>
              </a:ext>
            </a:extLst>
          </p:cNvPr>
          <p:cNvSpPr txBox="1"/>
          <p:nvPr/>
        </p:nvSpPr>
        <p:spPr>
          <a:xfrm>
            <a:off x="4610045" y="3763022"/>
            <a:ext cx="2008732" cy="1231106"/>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Contains </a:t>
            </a:r>
            <a:r>
              <a:rPr kumimoji="0" lang="en-US"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rPr>
              <a:t>in-depth</a:t>
            </a: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information that clinicians may need for </a:t>
            </a:r>
            <a:r>
              <a:rPr kumimoji="0" lang="en-US"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rPr>
              <a:t>complicated cases</a:t>
            </a:r>
            <a:endParaRPr kumimoji="0"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endParaRPr>
          </a:p>
        </p:txBody>
      </p:sp>
      <p:sp>
        <p:nvSpPr>
          <p:cNvPr id="39" name="object 2">
            <a:extLst>
              <a:ext uri="{FF2B5EF4-FFF2-40B4-BE49-F238E27FC236}">
                <a16:creationId xmlns:a16="http://schemas.microsoft.com/office/drawing/2014/main" id="{7DCECFC5-D33E-F046-ADDE-204EEC734F1E}"/>
              </a:ext>
            </a:extLst>
          </p:cNvPr>
          <p:cNvSpPr txBox="1"/>
          <p:nvPr/>
        </p:nvSpPr>
        <p:spPr>
          <a:xfrm>
            <a:off x="6727602" y="3763022"/>
            <a:ext cx="1842820" cy="738664"/>
          </a:xfrm>
          <a:prstGeom prst="rect">
            <a:avLst/>
          </a:prstGeom>
          <a:noFill/>
        </p:spPr>
        <p:txBody>
          <a:bodyPr vert="horz" wrap="square" lIns="0" tIns="0" rIns="0" bIns="0" rtlCol="0">
            <a:spAutoFit/>
          </a:bodyPr>
          <a:lstStyle/>
          <a:p>
            <a:pPr marL="7144"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Quick access to evidence with the </a:t>
            </a:r>
            <a:r>
              <a:rPr kumimoji="0" lang="en-US"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mn-cs"/>
              </a:rPr>
              <a:t>AI of Watson</a:t>
            </a:r>
            <a:endParaRPr kumimoji="0" sz="1600" b="1" i="0" u="none" strike="noStrike" kern="1200" cap="none" spc="0" normalizeH="0" baseline="0" noProof="0" dirty="0">
              <a:ln>
                <a:noFill/>
              </a:ln>
              <a:solidFill>
                <a:srgbClr val="6DEDD7">
                  <a:lumMod val="60000"/>
                  <a:lumOff val="40000"/>
                </a:srgbClr>
              </a:solidFill>
              <a:effectLst/>
              <a:uLnTx/>
              <a:uFillTx/>
              <a:latin typeface="IBM Plex Sans" panose="020B0503050203000203" pitchFamily="34" charset="77"/>
              <a:ea typeface="+mn-ea"/>
              <a:cs typeface="Arial" panose="020B0604020202020204" pitchFamily="34" charset="0"/>
            </a:endParaRPr>
          </a:p>
        </p:txBody>
      </p:sp>
      <p:pic>
        <p:nvPicPr>
          <p:cNvPr id="40" name="Picture 39">
            <a:extLst>
              <a:ext uri="{FF2B5EF4-FFF2-40B4-BE49-F238E27FC236}">
                <a16:creationId xmlns:a16="http://schemas.microsoft.com/office/drawing/2014/main" id="{6C669333-FB9B-C046-89FB-2A1CB68C54AD}"/>
              </a:ext>
            </a:extLst>
          </p:cNvPr>
          <p:cNvPicPr>
            <a:picLocks noChangeAspect="1"/>
          </p:cNvPicPr>
          <p:nvPr/>
        </p:nvPicPr>
        <p:blipFill>
          <a:blip r:embed="rId8">
            <a:lum bright="100000"/>
          </a:blip>
          <a:stretch>
            <a:fillRect/>
          </a:stretch>
        </p:blipFill>
        <p:spPr>
          <a:xfrm>
            <a:off x="7264187" y="3087170"/>
            <a:ext cx="626182" cy="590400"/>
          </a:xfrm>
          <a:prstGeom prst="rect">
            <a:avLst/>
          </a:prstGeom>
        </p:spPr>
      </p:pic>
      <p:pic>
        <p:nvPicPr>
          <p:cNvPr id="41" name="Picture 40">
            <a:extLst>
              <a:ext uri="{FF2B5EF4-FFF2-40B4-BE49-F238E27FC236}">
                <a16:creationId xmlns:a16="http://schemas.microsoft.com/office/drawing/2014/main" id="{0FC01E59-3FF0-C442-AC28-35A24A6595D0}"/>
              </a:ext>
            </a:extLst>
          </p:cNvPr>
          <p:cNvPicPr>
            <a:picLocks noChangeAspect="1"/>
          </p:cNvPicPr>
          <p:nvPr/>
        </p:nvPicPr>
        <p:blipFill>
          <a:blip r:embed="rId9">
            <a:lum bright="100000"/>
          </a:blip>
          <a:stretch>
            <a:fillRect/>
          </a:stretch>
        </p:blipFill>
        <p:spPr>
          <a:xfrm>
            <a:off x="2973115" y="3087170"/>
            <a:ext cx="440792" cy="559467"/>
          </a:xfrm>
          <a:prstGeom prst="rect">
            <a:avLst/>
          </a:prstGeom>
        </p:spPr>
      </p:pic>
      <p:pic>
        <p:nvPicPr>
          <p:cNvPr id="42" name="Picture 41">
            <a:extLst>
              <a:ext uri="{FF2B5EF4-FFF2-40B4-BE49-F238E27FC236}">
                <a16:creationId xmlns:a16="http://schemas.microsoft.com/office/drawing/2014/main" id="{FCA79E08-39EB-B441-A1BC-E00D1FC797D9}"/>
              </a:ext>
            </a:extLst>
          </p:cNvPr>
          <p:cNvPicPr>
            <a:picLocks noChangeAspect="1"/>
          </p:cNvPicPr>
          <p:nvPr/>
        </p:nvPicPr>
        <p:blipFill>
          <a:blip r:embed="rId10">
            <a:lum bright="100000"/>
          </a:blip>
          <a:stretch>
            <a:fillRect/>
          </a:stretch>
        </p:blipFill>
        <p:spPr>
          <a:xfrm>
            <a:off x="5075577" y="3138736"/>
            <a:ext cx="538834" cy="538834"/>
          </a:xfrm>
          <a:prstGeom prst="rect">
            <a:avLst/>
          </a:prstGeom>
        </p:spPr>
      </p:pic>
    </p:spTree>
    <p:extLst>
      <p:ext uri="{BB962C8B-B14F-4D97-AF65-F5344CB8AC3E}">
        <p14:creationId xmlns:p14="http://schemas.microsoft.com/office/powerpoint/2010/main" val="46210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723EE7-84FB-4146-B8DA-A5F782D7FF3A}"/>
              </a:ext>
            </a:extLst>
          </p:cNvPr>
          <p:cNvSpPr>
            <a:spLocks noGrp="1"/>
          </p:cNvSpPr>
          <p:nvPr>
            <p:ph type="sldNum" sz="quarter" idx="4"/>
          </p:nvPr>
        </p:nvSpPr>
        <p:spPr/>
        <p:txBody>
          <a:bodyPr/>
          <a:lstStyle/>
          <a:p>
            <a:fld id="{E4DBDE34-E9B5-E04F-B662-69720E4BCB53}" type="slidenum">
              <a:rPr lang="en-US" smtClean="0">
                <a:latin typeface="IBM Plex Sans" panose="020B0503050203000203" pitchFamily="34" charset="77"/>
              </a:rPr>
              <a:pPr/>
              <a:t>6</a:t>
            </a:fld>
            <a:endParaRPr lang="en-US" dirty="0">
              <a:latin typeface="IBM Plex Sans" panose="020B0503050203000203" pitchFamily="34" charset="77"/>
            </a:endParaRPr>
          </a:p>
        </p:txBody>
      </p:sp>
      <p:sp>
        <p:nvSpPr>
          <p:cNvPr id="4" name="Footer Placeholder 4">
            <a:extLst>
              <a:ext uri="{FF2B5EF4-FFF2-40B4-BE49-F238E27FC236}">
                <a16:creationId xmlns:a16="http://schemas.microsoft.com/office/drawing/2014/main" id="{CB334255-0D0E-7F45-8904-9C0DB13803AA}"/>
              </a:ext>
            </a:extLst>
          </p:cNvPr>
          <p:cNvSpPr txBox="1">
            <a:spLocks/>
          </p:cNvSpPr>
          <p:nvPr/>
        </p:nvSpPr>
        <p:spPr>
          <a:xfrm>
            <a:off x="0" y="0"/>
            <a:ext cx="0" cy="0"/>
          </a:xfrm>
          <a:prstGeom prst="rect">
            <a:avLst/>
          </a:prstGeom>
        </p:spPr>
        <p:txBody>
          <a:bodyPr vert="horz" lIns="0" tIns="0" rIns="0" bIns="0" rtlCol="0" anchor="b" anchorCtr="0"/>
          <a:lstStyle>
            <a:defPPr>
              <a:defRPr lang="en-US"/>
            </a:defPPr>
            <a:lvl1pPr marL="0" algn="l" defTabSz="457200" rtl="0" eaLnBrk="1" latinLnBrk="0" hangingPunct="1">
              <a:defRPr lang="en-US" sz="700" b="0" i="0" kern="1200">
                <a:solidFill>
                  <a:srgbClr val="000000"/>
                </a:solidFill>
                <a:effectLst/>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IBM Plex Sans" panose="020B0503050203000203" pitchFamily="34" charset="77"/>
                <a:ea typeface="IBM Plex Sans Regular" charset="0"/>
                <a:cs typeface="IBM Plex Sans Regular" charset="0"/>
              </a:rPr>
              <a:t>Watson Health © IBM Corporation 2018</a:t>
            </a:r>
            <a:endParaRPr lang="en-US" dirty="0">
              <a:latin typeface="IBM Plex Sans" panose="020B0503050203000203" pitchFamily="34" charset="77"/>
              <a:ea typeface="IBM Plex Sans Regular" charset="0"/>
              <a:cs typeface="IBM Plex Sans Regular" charset="0"/>
            </a:endParaRPr>
          </a:p>
        </p:txBody>
      </p:sp>
      <p:sp>
        <p:nvSpPr>
          <p:cNvPr id="5" name="Title 3">
            <a:extLst>
              <a:ext uri="{FF2B5EF4-FFF2-40B4-BE49-F238E27FC236}">
                <a16:creationId xmlns:a16="http://schemas.microsoft.com/office/drawing/2014/main" id="{C6C8C01E-EB72-DA44-A16C-291446762710}"/>
              </a:ext>
            </a:extLst>
          </p:cNvPr>
          <p:cNvSpPr txBox="1">
            <a:spLocks/>
          </p:cNvSpPr>
          <p:nvPr/>
        </p:nvSpPr>
        <p:spPr>
          <a:xfrm>
            <a:off x="228600" y="173737"/>
            <a:ext cx="8476488" cy="523688"/>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accent3"/>
                </a:solidFill>
                <a:latin typeface="IBM Plex Sans" panose="020B0503050203000203" pitchFamily="34" charset="77"/>
                <a:ea typeface="IBM Plex Sans" charset="0"/>
                <a:cs typeface="IBM Plex Sans" charset="0"/>
              </a:rPr>
              <a:t>Our strengths</a:t>
            </a:r>
          </a:p>
        </p:txBody>
      </p:sp>
      <p:grpSp>
        <p:nvGrpSpPr>
          <p:cNvPr id="7" name="Group">
            <a:extLst>
              <a:ext uri="{FF2B5EF4-FFF2-40B4-BE49-F238E27FC236}">
                <a16:creationId xmlns:a16="http://schemas.microsoft.com/office/drawing/2014/main" id="{C1945690-BBAB-D040-9D4D-D207FDA6670B}"/>
              </a:ext>
            </a:extLst>
          </p:cNvPr>
          <p:cNvGrpSpPr/>
          <p:nvPr/>
        </p:nvGrpSpPr>
        <p:grpSpPr>
          <a:xfrm>
            <a:off x="5269807" y="1099647"/>
            <a:ext cx="3262643" cy="3262642"/>
            <a:chOff x="0" y="0"/>
            <a:chExt cx="5080000" cy="5080000"/>
          </a:xfrm>
        </p:grpSpPr>
        <p:graphicFrame>
          <p:nvGraphicFramePr>
            <p:cNvPr id="21" name="2D Pie Chart">
              <a:extLst>
                <a:ext uri="{FF2B5EF4-FFF2-40B4-BE49-F238E27FC236}">
                  <a16:creationId xmlns:a16="http://schemas.microsoft.com/office/drawing/2014/main" id="{14622956-F6DB-144C-8948-CE5BF596D542}"/>
                </a:ext>
              </a:extLst>
            </p:cNvPr>
            <p:cNvGraphicFramePr/>
            <p:nvPr>
              <p:extLst/>
            </p:nvPr>
          </p:nvGraphicFramePr>
          <p:xfrm>
            <a:off x="0" y="0"/>
            <a:ext cx="5080000" cy="5080000"/>
          </p:xfrm>
          <a:graphic>
            <a:graphicData uri="http://schemas.openxmlformats.org/drawingml/2006/chart">
              <c:chart xmlns:c="http://schemas.openxmlformats.org/drawingml/2006/chart" xmlns:r="http://schemas.openxmlformats.org/officeDocument/2006/relationships" r:id="rId3"/>
            </a:graphicData>
          </a:graphic>
        </p:graphicFrame>
        <p:sp>
          <p:nvSpPr>
            <p:cNvPr id="22" name="Circle">
              <a:extLst>
                <a:ext uri="{FF2B5EF4-FFF2-40B4-BE49-F238E27FC236}">
                  <a16:creationId xmlns:a16="http://schemas.microsoft.com/office/drawing/2014/main" id="{B50671BE-3265-0341-BF55-504EE3385292}"/>
                </a:ext>
              </a:extLst>
            </p:cNvPr>
            <p:cNvSpPr/>
            <p:nvPr/>
          </p:nvSpPr>
          <p:spPr>
            <a:xfrm>
              <a:off x="335334" y="335334"/>
              <a:ext cx="4409332" cy="4409332"/>
            </a:xfrm>
            <a:prstGeom prst="ellipse">
              <a:avLst/>
            </a:prstGeom>
            <a:solidFill>
              <a:srgbClr val="FFFFFF"/>
            </a:solidFill>
            <a:ln w="12700" cap="flat">
              <a:noFill/>
              <a:miter lim="400000"/>
            </a:ln>
            <a:effectLst/>
          </p:spPr>
          <p:txBody>
            <a:bodyPr wrap="square" lIns="0" tIns="0" rIns="0" bIns="0" numCol="1" anchor="t">
              <a:noAutofit/>
            </a:bodyPr>
            <a:lstStyle/>
            <a:p>
              <a:endParaRPr sz="949">
                <a:latin typeface="IBM Plex Sans" panose="020B0503050203000203" pitchFamily="34" charset="77"/>
              </a:endParaRPr>
            </a:p>
          </p:txBody>
        </p:sp>
        <p:graphicFrame>
          <p:nvGraphicFramePr>
            <p:cNvPr id="23" name="2D Pie Chart">
              <a:extLst>
                <a:ext uri="{FF2B5EF4-FFF2-40B4-BE49-F238E27FC236}">
                  <a16:creationId xmlns:a16="http://schemas.microsoft.com/office/drawing/2014/main" id="{0C5D20AA-5F63-A44E-8ABF-BE178E8AB7E5}"/>
                </a:ext>
              </a:extLst>
            </p:cNvPr>
            <p:cNvGraphicFramePr/>
            <p:nvPr>
              <p:extLst/>
            </p:nvPr>
          </p:nvGraphicFramePr>
          <p:xfrm>
            <a:off x="762000" y="762000"/>
            <a:ext cx="3556000" cy="3556000"/>
          </p:xfrm>
          <a:graphic>
            <a:graphicData uri="http://schemas.openxmlformats.org/drawingml/2006/chart">
              <c:chart xmlns:c="http://schemas.openxmlformats.org/drawingml/2006/chart" xmlns:r="http://schemas.openxmlformats.org/officeDocument/2006/relationships" r:id="rId4"/>
            </a:graphicData>
          </a:graphic>
        </p:graphicFrame>
        <p:sp>
          <p:nvSpPr>
            <p:cNvPr id="24" name="Circle">
              <a:extLst>
                <a:ext uri="{FF2B5EF4-FFF2-40B4-BE49-F238E27FC236}">
                  <a16:creationId xmlns:a16="http://schemas.microsoft.com/office/drawing/2014/main" id="{56163F0B-C31E-9E43-921B-26FE746CA1F3}"/>
                </a:ext>
              </a:extLst>
            </p:cNvPr>
            <p:cNvSpPr/>
            <p:nvPr/>
          </p:nvSpPr>
          <p:spPr>
            <a:xfrm>
              <a:off x="1079177" y="1079177"/>
              <a:ext cx="2921646" cy="2921646"/>
            </a:xfrm>
            <a:prstGeom prst="ellipse">
              <a:avLst/>
            </a:prstGeom>
            <a:solidFill>
              <a:srgbClr val="FFFFFF"/>
            </a:solidFill>
            <a:ln w="12700" cap="flat">
              <a:noFill/>
              <a:miter lim="400000"/>
            </a:ln>
            <a:effectLst/>
          </p:spPr>
          <p:txBody>
            <a:bodyPr wrap="square" lIns="0" tIns="0" rIns="0" bIns="0" numCol="1" anchor="t">
              <a:noAutofit/>
            </a:bodyPr>
            <a:lstStyle/>
            <a:p>
              <a:endParaRPr sz="949">
                <a:latin typeface="IBM Plex Sans" panose="020B0503050203000203" pitchFamily="34" charset="77"/>
              </a:endParaRPr>
            </a:p>
          </p:txBody>
        </p:sp>
        <p:graphicFrame>
          <p:nvGraphicFramePr>
            <p:cNvPr id="25" name="2D Pie Chart">
              <a:extLst>
                <a:ext uri="{FF2B5EF4-FFF2-40B4-BE49-F238E27FC236}">
                  <a16:creationId xmlns:a16="http://schemas.microsoft.com/office/drawing/2014/main" id="{C870EBBD-82F9-2742-86BA-6D83C56B2F32}"/>
                </a:ext>
              </a:extLst>
            </p:cNvPr>
            <p:cNvGraphicFramePr/>
            <p:nvPr>
              <p:extLst/>
            </p:nvPr>
          </p:nvGraphicFramePr>
          <p:xfrm>
            <a:off x="1524000" y="1524000"/>
            <a:ext cx="2032000" cy="2032000"/>
          </p:xfrm>
          <a:graphic>
            <a:graphicData uri="http://schemas.openxmlformats.org/drawingml/2006/chart">
              <c:chart xmlns:c="http://schemas.openxmlformats.org/drawingml/2006/chart" xmlns:r="http://schemas.openxmlformats.org/officeDocument/2006/relationships" r:id="rId5"/>
            </a:graphicData>
          </a:graphic>
        </p:graphicFrame>
        <p:sp>
          <p:nvSpPr>
            <p:cNvPr id="26" name="Circle">
              <a:extLst>
                <a:ext uri="{FF2B5EF4-FFF2-40B4-BE49-F238E27FC236}">
                  <a16:creationId xmlns:a16="http://schemas.microsoft.com/office/drawing/2014/main" id="{D03CC4FB-2A99-2249-B5ED-CAC9F6AF67E6}"/>
                </a:ext>
              </a:extLst>
            </p:cNvPr>
            <p:cNvSpPr/>
            <p:nvPr/>
          </p:nvSpPr>
          <p:spPr>
            <a:xfrm>
              <a:off x="1813594" y="1813594"/>
              <a:ext cx="1452812" cy="1452812"/>
            </a:xfrm>
            <a:prstGeom prst="ellipse">
              <a:avLst/>
            </a:prstGeom>
            <a:solidFill>
              <a:srgbClr val="FFFFFF"/>
            </a:solidFill>
            <a:ln w="12700" cap="flat">
              <a:noFill/>
              <a:miter lim="400000"/>
            </a:ln>
            <a:effectLst/>
          </p:spPr>
          <p:txBody>
            <a:bodyPr wrap="square" lIns="0" tIns="0" rIns="0" bIns="0" numCol="1" anchor="t">
              <a:noAutofit/>
            </a:bodyPr>
            <a:lstStyle/>
            <a:p>
              <a:endParaRPr sz="949">
                <a:latin typeface="IBM Plex Sans" panose="020B0503050203000203" pitchFamily="34" charset="77"/>
              </a:endParaRPr>
            </a:p>
          </p:txBody>
        </p:sp>
      </p:grpSp>
      <p:sp>
        <p:nvSpPr>
          <p:cNvPr id="19" name="Circle">
            <a:extLst>
              <a:ext uri="{FF2B5EF4-FFF2-40B4-BE49-F238E27FC236}">
                <a16:creationId xmlns:a16="http://schemas.microsoft.com/office/drawing/2014/main" id="{10A4F747-6BD2-1D48-99F8-4FC32F3D92DE}"/>
              </a:ext>
            </a:extLst>
          </p:cNvPr>
          <p:cNvSpPr/>
          <p:nvPr/>
        </p:nvSpPr>
        <p:spPr>
          <a:xfrm>
            <a:off x="1792378" y="1162269"/>
            <a:ext cx="652529" cy="652529"/>
          </a:xfrm>
          <a:prstGeom prst="ellipse">
            <a:avLst/>
          </a:prstGeom>
          <a:solidFill>
            <a:schemeClr val="accent3">
              <a:lumMod val="40000"/>
              <a:lumOff val="60000"/>
            </a:schemeClr>
          </a:solidFill>
          <a:ln w="12700" cap="flat">
            <a:noFill/>
            <a:miter lim="400000"/>
          </a:ln>
          <a:effectLst/>
        </p:spPr>
        <p:txBody>
          <a:bodyPr wrap="square" lIns="0" tIns="0" rIns="0" bIns="0" numCol="1" anchor="t">
            <a:noAutofit/>
          </a:bodyPr>
          <a:lstStyle/>
          <a:p>
            <a:pPr>
              <a:defRPr>
                <a:solidFill>
                  <a:srgbClr val="333333"/>
                </a:solidFill>
              </a:defRPr>
            </a:pPr>
            <a:endParaRPr sz="949">
              <a:latin typeface="IBM Plex Sans" panose="020B0503050203000203" pitchFamily="34" charset="77"/>
            </a:endParaRPr>
          </a:p>
        </p:txBody>
      </p:sp>
      <p:sp>
        <p:nvSpPr>
          <p:cNvPr id="20" name="Vehicula">
            <a:extLst>
              <a:ext uri="{FF2B5EF4-FFF2-40B4-BE49-F238E27FC236}">
                <a16:creationId xmlns:a16="http://schemas.microsoft.com/office/drawing/2014/main" id="{C4C57EEB-B979-874E-AFB0-E085655076BF}"/>
              </a:ext>
            </a:extLst>
          </p:cNvPr>
          <p:cNvSpPr txBox="1"/>
          <p:nvPr/>
        </p:nvSpPr>
        <p:spPr>
          <a:xfrm>
            <a:off x="2659325" y="1380252"/>
            <a:ext cx="1656566" cy="3262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4000"/>
            </a:lvl1pPr>
          </a:lstStyle>
          <a:p>
            <a:r>
              <a:rPr lang="en-US" sz="1800" dirty="0">
                <a:latin typeface="IBM Plex Sans" panose="020B0503050203000203" pitchFamily="34" charset="77"/>
                <a:ea typeface="IBM Plex Sans" charset="0"/>
                <a:cs typeface="IBM Plex Sans" charset="0"/>
              </a:rPr>
              <a:t>Comprehensive evidence</a:t>
            </a:r>
            <a:endParaRPr sz="1800" dirty="0">
              <a:latin typeface="IBM Plex Sans" panose="020B0503050203000203" pitchFamily="34" charset="77"/>
              <a:ea typeface="IBM Plex Sans" charset="0"/>
              <a:cs typeface="IBM Plex Sans" charset="0"/>
            </a:endParaRPr>
          </a:p>
        </p:txBody>
      </p:sp>
      <p:grpSp>
        <p:nvGrpSpPr>
          <p:cNvPr id="14" name="Group">
            <a:extLst>
              <a:ext uri="{FF2B5EF4-FFF2-40B4-BE49-F238E27FC236}">
                <a16:creationId xmlns:a16="http://schemas.microsoft.com/office/drawing/2014/main" id="{F9959B00-97F0-D641-A3C2-89290388ACAB}"/>
              </a:ext>
            </a:extLst>
          </p:cNvPr>
          <p:cNvGrpSpPr/>
          <p:nvPr/>
        </p:nvGrpSpPr>
        <p:grpSpPr>
          <a:xfrm>
            <a:off x="1792378" y="2196052"/>
            <a:ext cx="2419620" cy="652529"/>
            <a:chOff x="0" y="-283992"/>
            <a:chExt cx="3767395" cy="1015999"/>
          </a:xfrm>
        </p:grpSpPr>
        <p:sp>
          <p:nvSpPr>
            <p:cNvPr id="17" name="Circle">
              <a:extLst>
                <a:ext uri="{FF2B5EF4-FFF2-40B4-BE49-F238E27FC236}">
                  <a16:creationId xmlns:a16="http://schemas.microsoft.com/office/drawing/2014/main" id="{CB0737B7-A754-F449-BCFD-F8294BD7A722}"/>
                </a:ext>
              </a:extLst>
            </p:cNvPr>
            <p:cNvSpPr/>
            <p:nvPr/>
          </p:nvSpPr>
          <p:spPr>
            <a:xfrm>
              <a:off x="0" y="-283992"/>
              <a:ext cx="1016000" cy="1015999"/>
            </a:xfrm>
            <a:prstGeom prst="ellipse">
              <a:avLst/>
            </a:prstGeom>
            <a:solidFill>
              <a:schemeClr val="accent3"/>
            </a:solidFill>
            <a:ln w="12700" cap="flat">
              <a:noFill/>
              <a:miter lim="400000"/>
            </a:ln>
            <a:effectLst/>
          </p:spPr>
          <p:txBody>
            <a:bodyPr wrap="square" lIns="0" tIns="0" rIns="0" bIns="0" numCol="1" anchor="t">
              <a:noAutofit/>
            </a:bodyPr>
            <a:lstStyle/>
            <a:p>
              <a:endParaRPr sz="949">
                <a:latin typeface="IBM Plex Sans" panose="020B0503050203000203" pitchFamily="34" charset="77"/>
              </a:endParaRPr>
            </a:p>
          </p:txBody>
        </p:sp>
        <p:sp>
          <p:nvSpPr>
            <p:cNvPr id="18" name="Vehicula">
              <a:extLst>
                <a:ext uri="{FF2B5EF4-FFF2-40B4-BE49-F238E27FC236}">
                  <a16:creationId xmlns:a16="http://schemas.microsoft.com/office/drawing/2014/main" id="{6FEEFD75-782D-2748-842F-20E00E79CFF7}"/>
                </a:ext>
              </a:extLst>
            </p:cNvPr>
            <p:cNvSpPr txBox="1"/>
            <p:nvPr/>
          </p:nvSpPr>
          <p:spPr>
            <a:xfrm>
              <a:off x="1349854" y="0"/>
              <a:ext cx="2417541" cy="508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4000"/>
              </a:lvl1pPr>
            </a:lstStyle>
            <a:p>
              <a:r>
                <a:rPr lang="en-US" sz="1800" dirty="0">
                  <a:latin typeface="IBM Plex Sans" panose="020B0503050203000203" pitchFamily="34" charset="77"/>
                  <a:ea typeface="IBM Plex Sans" charset="0"/>
                  <a:cs typeface="IBM Plex Sans" charset="0"/>
                </a:rPr>
                <a:t>Efficient and easy to use</a:t>
              </a:r>
              <a:endParaRPr sz="1800" dirty="0">
                <a:latin typeface="IBM Plex Sans" panose="020B0503050203000203" pitchFamily="34" charset="77"/>
                <a:ea typeface="IBM Plex Sans" charset="0"/>
                <a:cs typeface="IBM Plex Sans" charset="0"/>
              </a:endParaRPr>
            </a:p>
          </p:txBody>
        </p:sp>
      </p:grpSp>
      <p:sp>
        <p:nvSpPr>
          <p:cNvPr id="15" name="Circle">
            <a:extLst>
              <a:ext uri="{FF2B5EF4-FFF2-40B4-BE49-F238E27FC236}">
                <a16:creationId xmlns:a16="http://schemas.microsoft.com/office/drawing/2014/main" id="{CCD176D7-3511-8E4E-A49D-37821685BEFA}"/>
              </a:ext>
            </a:extLst>
          </p:cNvPr>
          <p:cNvSpPr/>
          <p:nvPr/>
        </p:nvSpPr>
        <p:spPr>
          <a:xfrm>
            <a:off x="1792378" y="3158707"/>
            <a:ext cx="652529" cy="652529"/>
          </a:xfrm>
          <a:prstGeom prst="ellipse">
            <a:avLst/>
          </a:prstGeom>
          <a:solidFill>
            <a:schemeClr val="tx2">
              <a:lumMod val="60000"/>
              <a:lumOff val="40000"/>
            </a:schemeClr>
          </a:solidFill>
          <a:ln w="12700" cap="flat">
            <a:noFill/>
            <a:miter lim="400000"/>
          </a:ln>
          <a:effectLst/>
        </p:spPr>
        <p:txBody>
          <a:bodyPr wrap="square" lIns="0" tIns="0" rIns="0" bIns="0" numCol="1" anchor="t">
            <a:noAutofit/>
          </a:bodyPr>
          <a:lstStyle/>
          <a:p>
            <a:endParaRPr sz="949">
              <a:latin typeface="IBM Plex Sans" panose="020B0503050203000203" pitchFamily="34" charset="77"/>
            </a:endParaRPr>
          </a:p>
        </p:txBody>
      </p:sp>
      <p:sp>
        <p:nvSpPr>
          <p:cNvPr id="16" name="Vehicula">
            <a:extLst>
              <a:ext uri="{FF2B5EF4-FFF2-40B4-BE49-F238E27FC236}">
                <a16:creationId xmlns:a16="http://schemas.microsoft.com/office/drawing/2014/main" id="{BCA07D25-3356-974F-A2A5-2BEDC04CCED4}"/>
              </a:ext>
            </a:extLst>
          </p:cNvPr>
          <p:cNvSpPr txBox="1"/>
          <p:nvPr/>
        </p:nvSpPr>
        <p:spPr>
          <a:xfrm>
            <a:off x="2659324" y="3341104"/>
            <a:ext cx="1656567" cy="3262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4000"/>
            </a:lvl1pPr>
          </a:lstStyle>
          <a:p>
            <a:r>
              <a:rPr lang="en-US" sz="1800" dirty="0">
                <a:latin typeface="IBM Plex Sans" panose="020B0503050203000203" pitchFamily="34" charset="77"/>
                <a:ea typeface="IBM Plex Sans" charset="0"/>
                <a:cs typeface="IBM Plex Sans" charset="0"/>
              </a:rPr>
              <a:t>Reliable service and support</a:t>
            </a:r>
            <a:endParaRPr sz="1800" dirty="0">
              <a:latin typeface="IBM Plex Sans" panose="020B0503050203000203" pitchFamily="34" charset="77"/>
              <a:ea typeface="IBM Plex Sans" charset="0"/>
              <a:cs typeface="IBM Plex Sans" charset="0"/>
            </a:endParaRPr>
          </a:p>
        </p:txBody>
      </p:sp>
      <p:sp>
        <p:nvSpPr>
          <p:cNvPr id="11" name="Line">
            <a:extLst>
              <a:ext uri="{FF2B5EF4-FFF2-40B4-BE49-F238E27FC236}">
                <a16:creationId xmlns:a16="http://schemas.microsoft.com/office/drawing/2014/main" id="{9D9078CC-D55F-0644-B4B6-F4AEA67FE458}"/>
              </a:ext>
            </a:extLst>
          </p:cNvPr>
          <p:cNvSpPr/>
          <p:nvPr/>
        </p:nvSpPr>
        <p:spPr>
          <a:xfrm>
            <a:off x="3769360" y="1672228"/>
            <a:ext cx="2091443" cy="0"/>
          </a:xfrm>
          <a:prstGeom prst="line">
            <a:avLst/>
          </a:prstGeom>
          <a:noFill/>
          <a:ln w="19050" cap="flat">
            <a:solidFill>
              <a:schemeClr val="accent4">
                <a:lumMod val="75000"/>
              </a:schemeClr>
            </a:solidFill>
            <a:prstDash val="solid"/>
            <a:miter lim="400000"/>
            <a:headEnd type="none" w="med" len="med"/>
            <a:tailEnd type="arrow" w="med" len="med"/>
          </a:ln>
          <a:effectLst/>
        </p:spPr>
        <p:txBody>
          <a:bodyPr wrap="square" lIns="0" tIns="0" rIns="0" bIns="0" numCol="1" anchor="t">
            <a:noAutofit/>
          </a:bodyPr>
          <a:lstStyle/>
          <a:p>
            <a:endParaRPr sz="949" dirty="0">
              <a:latin typeface="IBM Plex Sans" panose="020B0503050203000203" pitchFamily="34" charset="77"/>
            </a:endParaRPr>
          </a:p>
        </p:txBody>
      </p:sp>
      <p:sp>
        <p:nvSpPr>
          <p:cNvPr id="27" name="TextBox 26">
            <a:extLst>
              <a:ext uri="{FF2B5EF4-FFF2-40B4-BE49-F238E27FC236}">
                <a16:creationId xmlns:a16="http://schemas.microsoft.com/office/drawing/2014/main" id="{DA9DC83C-A135-8C4F-B9E0-5560668695CE}"/>
              </a:ext>
            </a:extLst>
          </p:cNvPr>
          <p:cNvSpPr txBox="1"/>
          <p:nvPr/>
        </p:nvSpPr>
        <p:spPr>
          <a:xfrm>
            <a:off x="1792378" y="1315016"/>
            <a:ext cx="651578" cy="369332"/>
          </a:xfrm>
          <a:prstGeom prst="rect">
            <a:avLst/>
          </a:prstGeom>
          <a:noFill/>
        </p:spPr>
        <p:txBody>
          <a:bodyPr wrap="square" rtlCol="0">
            <a:spAutoFit/>
          </a:bodyPr>
          <a:lstStyle/>
          <a:p>
            <a:pPr algn="ctr"/>
            <a:r>
              <a:rPr lang="en-US" b="1" dirty="0">
                <a:solidFill>
                  <a:schemeClr val="bg1"/>
                </a:solidFill>
                <a:latin typeface="IBM Plex Sans" panose="020B0503050203000203" pitchFamily="34" charset="77"/>
              </a:rPr>
              <a:t>1</a:t>
            </a:r>
          </a:p>
        </p:txBody>
      </p:sp>
      <p:sp>
        <p:nvSpPr>
          <p:cNvPr id="28" name="TextBox 27">
            <a:extLst>
              <a:ext uri="{FF2B5EF4-FFF2-40B4-BE49-F238E27FC236}">
                <a16:creationId xmlns:a16="http://schemas.microsoft.com/office/drawing/2014/main" id="{8784AC8E-1ACC-D84B-8633-E2DB2694800D}"/>
              </a:ext>
            </a:extLst>
          </p:cNvPr>
          <p:cNvSpPr txBox="1"/>
          <p:nvPr/>
        </p:nvSpPr>
        <p:spPr>
          <a:xfrm>
            <a:off x="1799423" y="2338284"/>
            <a:ext cx="651578" cy="369332"/>
          </a:xfrm>
          <a:prstGeom prst="rect">
            <a:avLst/>
          </a:prstGeom>
          <a:noFill/>
        </p:spPr>
        <p:txBody>
          <a:bodyPr wrap="square" rtlCol="0">
            <a:spAutoFit/>
          </a:bodyPr>
          <a:lstStyle/>
          <a:p>
            <a:pPr algn="ctr"/>
            <a:r>
              <a:rPr lang="en-US" b="1" dirty="0">
                <a:solidFill>
                  <a:schemeClr val="bg1"/>
                </a:solidFill>
                <a:latin typeface="IBM Plex Sans" panose="020B0503050203000203" pitchFamily="34" charset="77"/>
              </a:rPr>
              <a:t>2</a:t>
            </a:r>
          </a:p>
        </p:txBody>
      </p:sp>
      <p:sp>
        <p:nvSpPr>
          <p:cNvPr id="29" name="TextBox 28">
            <a:extLst>
              <a:ext uri="{FF2B5EF4-FFF2-40B4-BE49-F238E27FC236}">
                <a16:creationId xmlns:a16="http://schemas.microsoft.com/office/drawing/2014/main" id="{425C5A21-B83C-FA4B-9A19-3994EF92DA65}"/>
              </a:ext>
            </a:extLst>
          </p:cNvPr>
          <p:cNvSpPr txBox="1"/>
          <p:nvPr/>
        </p:nvSpPr>
        <p:spPr>
          <a:xfrm>
            <a:off x="1800070" y="3298037"/>
            <a:ext cx="651578" cy="369332"/>
          </a:xfrm>
          <a:prstGeom prst="rect">
            <a:avLst/>
          </a:prstGeom>
          <a:noFill/>
        </p:spPr>
        <p:txBody>
          <a:bodyPr wrap="square" rtlCol="0">
            <a:spAutoFit/>
          </a:bodyPr>
          <a:lstStyle/>
          <a:p>
            <a:pPr algn="ctr"/>
            <a:r>
              <a:rPr lang="en-US" b="1" dirty="0">
                <a:solidFill>
                  <a:schemeClr val="bg1"/>
                </a:solidFill>
                <a:latin typeface="IBM Plex Sans" panose="020B0503050203000203" pitchFamily="34" charset="77"/>
              </a:rPr>
              <a:t>3</a:t>
            </a:r>
          </a:p>
        </p:txBody>
      </p:sp>
      <p:sp>
        <p:nvSpPr>
          <p:cNvPr id="32" name="Line">
            <a:extLst>
              <a:ext uri="{FF2B5EF4-FFF2-40B4-BE49-F238E27FC236}">
                <a16:creationId xmlns:a16="http://schemas.microsoft.com/office/drawing/2014/main" id="{7956CC10-7D37-0A43-85D5-DCCA356E495E}"/>
              </a:ext>
            </a:extLst>
          </p:cNvPr>
          <p:cNvSpPr/>
          <p:nvPr/>
        </p:nvSpPr>
        <p:spPr>
          <a:xfrm>
            <a:off x="3972560" y="2674232"/>
            <a:ext cx="2462031" cy="0"/>
          </a:xfrm>
          <a:prstGeom prst="line">
            <a:avLst/>
          </a:prstGeom>
          <a:noFill/>
          <a:ln w="19050" cap="flat">
            <a:solidFill>
              <a:schemeClr val="accent4">
                <a:lumMod val="75000"/>
              </a:schemeClr>
            </a:solidFill>
            <a:prstDash val="solid"/>
            <a:miter lim="400000"/>
            <a:headEnd type="none" w="med" len="med"/>
            <a:tailEnd type="arrow" w="med" len="med"/>
          </a:ln>
          <a:effectLst/>
        </p:spPr>
        <p:txBody>
          <a:bodyPr wrap="square" lIns="0" tIns="0" rIns="0" bIns="0" numCol="1" anchor="t">
            <a:noAutofit/>
          </a:bodyPr>
          <a:lstStyle/>
          <a:p>
            <a:endParaRPr sz="949" dirty="0">
              <a:latin typeface="IBM Plex Sans" panose="020B0503050203000203" pitchFamily="34" charset="77"/>
            </a:endParaRPr>
          </a:p>
        </p:txBody>
      </p:sp>
      <p:sp>
        <p:nvSpPr>
          <p:cNvPr id="33" name="Line">
            <a:extLst>
              <a:ext uri="{FF2B5EF4-FFF2-40B4-BE49-F238E27FC236}">
                <a16:creationId xmlns:a16="http://schemas.microsoft.com/office/drawing/2014/main" id="{6DF1CFD8-2617-944C-841A-49959EEA7047}"/>
              </a:ext>
            </a:extLst>
          </p:cNvPr>
          <p:cNvSpPr/>
          <p:nvPr/>
        </p:nvSpPr>
        <p:spPr>
          <a:xfrm>
            <a:off x="4053840" y="3649592"/>
            <a:ext cx="3395103" cy="0"/>
          </a:xfrm>
          <a:prstGeom prst="line">
            <a:avLst/>
          </a:prstGeom>
          <a:noFill/>
          <a:ln w="19050" cap="flat">
            <a:solidFill>
              <a:schemeClr val="accent4">
                <a:lumMod val="75000"/>
              </a:schemeClr>
            </a:solidFill>
            <a:prstDash val="solid"/>
            <a:miter lim="400000"/>
            <a:headEnd type="none" w="med" len="med"/>
            <a:tailEnd type="arrow" w="med" len="med"/>
          </a:ln>
          <a:effectLst/>
        </p:spPr>
        <p:txBody>
          <a:bodyPr wrap="square" lIns="0" tIns="0" rIns="0" bIns="0" numCol="1" anchor="t">
            <a:noAutofit/>
          </a:bodyPr>
          <a:lstStyle/>
          <a:p>
            <a:endParaRPr sz="949" dirty="0">
              <a:latin typeface="IBM Plex Sans" panose="020B0503050203000203" pitchFamily="34" charset="77"/>
            </a:endParaRPr>
          </a:p>
        </p:txBody>
      </p:sp>
      <p:sp>
        <p:nvSpPr>
          <p:cNvPr id="30" name="Footer Placeholder 2">
            <a:extLst>
              <a:ext uri="{FF2B5EF4-FFF2-40B4-BE49-F238E27FC236}">
                <a16:creationId xmlns:a16="http://schemas.microsoft.com/office/drawing/2014/main" id="{BFC362B6-C4BD-4F45-9871-094DA4C1D9F1}"/>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3362741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723EE7-84FB-4146-B8DA-A5F782D7FF3A}"/>
              </a:ext>
            </a:extLst>
          </p:cNvPr>
          <p:cNvSpPr>
            <a:spLocks noGrp="1"/>
          </p:cNvSpPr>
          <p:nvPr>
            <p:ph type="sldNum" sz="quarter" idx="4"/>
          </p:nvPr>
        </p:nvSpPr>
        <p:spPr/>
        <p:txBody>
          <a:bodyPr/>
          <a:lstStyle/>
          <a:p>
            <a:fld id="{E4DBDE34-E9B5-E04F-B662-69720E4BCB53}" type="slidenum">
              <a:rPr lang="en-US" smtClean="0"/>
              <a:pPr/>
              <a:t>7</a:t>
            </a:fld>
            <a:endParaRPr lang="en-US" dirty="0"/>
          </a:p>
        </p:txBody>
      </p:sp>
      <p:grpSp>
        <p:nvGrpSpPr>
          <p:cNvPr id="4" name="Group">
            <a:extLst>
              <a:ext uri="{FF2B5EF4-FFF2-40B4-BE49-F238E27FC236}">
                <a16:creationId xmlns:a16="http://schemas.microsoft.com/office/drawing/2014/main" id="{84289D97-C1A1-3240-B92F-AECEABD98D17}"/>
              </a:ext>
            </a:extLst>
          </p:cNvPr>
          <p:cNvGrpSpPr/>
          <p:nvPr/>
        </p:nvGrpSpPr>
        <p:grpSpPr>
          <a:xfrm>
            <a:off x="1601356" y="2923800"/>
            <a:ext cx="6015595" cy="1401312"/>
            <a:chOff x="0" y="0"/>
            <a:chExt cx="7517965" cy="2618259"/>
          </a:xfrm>
        </p:grpSpPr>
        <p:sp>
          <p:nvSpPr>
            <p:cNvPr id="5" name="Vivamus lacus augue laoreet faucibus dolor auctor lorem ipsum dolor.">
              <a:extLst>
                <a:ext uri="{FF2B5EF4-FFF2-40B4-BE49-F238E27FC236}">
                  <a16:creationId xmlns:a16="http://schemas.microsoft.com/office/drawing/2014/main" id="{AF59CEA3-CB83-904A-A2B6-22CC80D57B0D}"/>
                </a:ext>
              </a:extLst>
            </p:cNvPr>
            <p:cNvSpPr txBox="1"/>
            <p:nvPr/>
          </p:nvSpPr>
          <p:spPr>
            <a:xfrm>
              <a:off x="0" y="0"/>
              <a:ext cx="1524000" cy="13710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Clinicians</a:t>
              </a:r>
            </a:p>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Health Literacy Experts</a:t>
              </a:r>
            </a:p>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Medical Librarians</a:t>
              </a:r>
            </a:p>
            <a:p>
              <a:pPr marL="0" marR="0" lvl="0" indent="0" algn="l" defTabSz="584200" rtl="0" eaLnBrk="1" fontAlgn="auto" latinLnBrk="0" hangingPunct="1">
                <a:lnSpc>
                  <a:spcPct val="100000"/>
                </a:lnSpc>
                <a:spcBef>
                  <a:spcPts val="1000"/>
                </a:spcBef>
                <a:spcAft>
                  <a:spcPts val="0"/>
                </a:spcAft>
                <a:buClrTx/>
                <a:buSzTx/>
                <a:buFontTx/>
                <a:buNone/>
                <a:tabLst/>
                <a:defRPr/>
              </a:pPr>
              <a:endPar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endParaRPr>
            </a:p>
          </p:txBody>
        </p:sp>
        <p:sp>
          <p:nvSpPr>
            <p:cNvPr id="6" name="Nullam id id nibh  vehicula ut. Duis mollis, porttitor, lacinia odio sem nec elit.">
              <a:extLst>
                <a:ext uri="{FF2B5EF4-FFF2-40B4-BE49-F238E27FC236}">
                  <a16:creationId xmlns:a16="http://schemas.microsoft.com/office/drawing/2014/main" id="{28A74E48-CD4E-4444-8068-CCC462954F73}"/>
                </a:ext>
              </a:extLst>
            </p:cNvPr>
            <p:cNvSpPr txBox="1"/>
            <p:nvPr/>
          </p:nvSpPr>
          <p:spPr>
            <a:xfrm>
              <a:off x="2057180" y="0"/>
              <a:ext cx="1524001" cy="26182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80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sym typeface="Helvetica Neue Light"/>
                </a:rPr>
                <a:t>8,500</a:t>
              </a:r>
              <a: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 </a:t>
              </a:r>
              <a:b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b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journals</a:t>
              </a:r>
            </a:p>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80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sym typeface="Helvetica Neue Light"/>
                </a:rPr>
                <a:t>15,000</a:t>
              </a:r>
              <a: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 </a:t>
              </a:r>
              <a:b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b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medical articles</a:t>
              </a:r>
            </a:p>
            <a:p>
              <a:pPr marL="0" marR="0" lvl="0" indent="0" algn="l" defTabSz="584200" rtl="0" eaLnBrk="1" fontAlgn="auto" latinLnBrk="0" hangingPunct="1">
                <a:lnSpc>
                  <a:spcPct val="100000"/>
                </a:lnSpc>
                <a:spcBef>
                  <a:spcPts val="1000"/>
                </a:spcBef>
                <a:spcAft>
                  <a:spcPts val="0"/>
                </a:spcAft>
                <a:buClrTx/>
                <a:buSzTx/>
                <a:buFontTx/>
                <a:buNone/>
                <a:tabLst/>
                <a:defRPr/>
              </a:pPr>
              <a:endPar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endParaRPr>
            </a:p>
          </p:txBody>
        </p:sp>
        <p:sp>
          <p:nvSpPr>
            <p:cNvPr id="7" name="Maecenas sed diam eget risus varius blandit amet non magna lorem ipsum.">
              <a:extLst>
                <a:ext uri="{FF2B5EF4-FFF2-40B4-BE49-F238E27FC236}">
                  <a16:creationId xmlns:a16="http://schemas.microsoft.com/office/drawing/2014/main" id="{B6FCE826-F5C3-B346-96B3-5E259CD2586F}"/>
                </a:ext>
              </a:extLst>
            </p:cNvPr>
            <p:cNvSpPr txBox="1"/>
            <p:nvPr/>
          </p:nvSpPr>
          <p:spPr>
            <a:xfrm>
              <a:off x="4025573" y="0"/>
              <a:ext cx="1646008" cy="2071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80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sym typeface="Helvetica Neue Light"/>
                </a:rPr>
                <a:t>25,000</a:t>
              </a:r>
              <a: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 </a:t>
              </a:r>
              <a:b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b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high-level reviews</a:t>
              </a:r>
              <a:endPar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endParaRPr>
            </a:p>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800" i="0" u="none" strike="noStrike" kern="1200" cap="none" spc="0" normalizeH="0" baseline="0" noProof="0" dirty="0">
                  <a:ln>
                    <a:noFill/>
                  </a:ln>
                  <a:solidFill>
                    <a:schemeClr val="accent4">
                      <a:lumMod val="75000"/>
                    </a:schemeClr>
                  </a:solidFill>
                  <a:effectLst/>
                  <a:uLnTx/>
                  <a:uFillTx/>
                  <a:latin typeface="IBM Plex Sans" panose="020B0503050203000203" pitchFamily="34" charset="77"/>
                  <a:sym typeface="Helvetica Neue Light"/>
                </a:rPr>
                <a:t>400</a:t>
              </a:r>
              <a:br>
                <a:rPr kumimoji="0" lang="en-US" sz="18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b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in-depth reviews</a:t>
              </a:r>
            </a:p>
            <a:p>
              <a:pPr marL="0" marR="0" lvl="0" indent="0" algn="l" defTabSz="584200" rtl="0" eaLnBrk="1" fontAlgn="auto" latinLnBrk="0" hangingPunct="1">
                <a:lnSpc>
                  <a:spcPct val="100000"/>
                </a:lnSpc>
                <a:spcBef>
                  <a:spcPts val="1000"/>
                </a:spcBef>
                <a:spcAft>
                  <a:spcPts val="0"/>
                </a:spcAft>
                <a:buClrTx/>
                <a:buSzTx/>
                <a:buFontTx/>
                <a:buNone/>
                <a:tabLst/>
                <a:defRPr/>
              </a:pPr>
              <a:endPar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endParaRPr>
            </a:p>
          </p:txBody>
        </p:sp>
        <p:sp>
          <p:nvSpPr>
            <p:cNvPr id="8" name="Cum penatibus et magnis dis, nascetur sociis ridiculus lacinia bibendum nulla.">
              <a:extLst>
                <a:ext uri="{FF2B5EF4-FFF2-40B4-BE49-F238E27FC236}">
                  <a16:creationId xmlns:a16="http://schemas.microsoft.com/office/drawing/2014/main" id="{CB4538AB-031E-154F-8812-7A1D5434552A}"/>
                </a:ext>
              </a:extLst>
            </p:cNvPr>
            <p:cNvSpPr txBox="1"/>
            <p:nvPr/>
          </p:nvSpPr>
          <p:spPr>
            <a:xfrm>
              <a:off x="5993964" y="0"/>
              <a:ext cx="1524001" cy="13710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Objectively validated</a:t>
              </a:r>
            </a:p>
            <a:p>
              <a:pPr marL="0" marR="0" lvl="0" indent="0" algn="l" defTabSz="584200" rtl="0" eaLnBrk="1" fontAlgn="auto" latinLnBrk="0" hangingPunct="1">
                <a:lnSpc>
                  <a:spcPct val="100000"/>
                </a:lnSpc>
                <a:spcBef>
                  <a:spcPts val="1000"/>
                </a:spcBef>
                <a:spcAft>
                  <a:spcPts val="0"/>
                </a:spcAft>
                <a:buClrTx/>
                <a:buSzTx/>
                <a:buFontTx/>
                <a:buNone/>
                <a:tabLst/>
                <a:defRPr/>
              </a:pPr>
              <a:r>
                <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rPr>
                <a:t>Evidence-based</a:t>
              </a:r>
            </a:p>
            <a:p>
              <a:pPr marL="0" marR="0" lvl="0" indent="0" algn="l" defTabSz="584200" rtl="0" eaLnBrk="1" fontAlgn="auto" latinLnBrk="0" hangingPunct="1">
                <a:lnSpc>
                  <a:spcPct val="100000"/>
                </a:lnSpc>
                <a:spcBef>
                  <a:spcPts val="1000"/>
                </a:spcBef>
                <a:spcAft>
                  <a:spcPts val="0"/>
                </a:spcAft>
                <a:buClrTx/>
                <a:buSzTx/>
                <a:buFontTx/>
                <a:buNone/>
                <a:tabLst/>
                <a:defRPr/>
              </a:pPr>
              <a:endParaRPr kumimoji="0" lang="en-US" sz="1200" i="0" u="none" strike="noStrike" kern="1200" cap="none" spc="0" normalizeH="0" baseline="0" noProof="0" dirty="0">
                <a:ln>
                  <a:noFill/>
                </a:ln>
                <a:solidFill>
                  <a:srgbClr val="4D4D4D"/>
                </a:solidFill>
                <a:effectLst/>
                <a:uLnTx/>
                <a:uFillTx/>
                <a:latin typeface="IBM Plex Sans" panose="020B0503050203000203" pitchFamily="34" charset="77"/>
                <a:sym typeface="Helvetica Neue Light"/>
              </a:endParaRPr>
            </a:p>
          </p:txBody>
        </p:sp>
      </p:grpSp>
      <p:grpSp>
        <p:nvGrpSpPr>
          <p:cNvPr id="9" name="Group">
            <a:extLst>
              <a:ext uri="{FF2B5EF4-FFF2-40B4-BE49-F238E27FC236}">
                <a16:creationId xmlns:a16="http://schemas.microsoft.com/office/drawing/2014/main" id="{2F512813-F94A-BD4F-B6F9-E78E67A0FE10}"/>
              </a:ext>
            </a:extLst>
          </p:cNvPr>
          <p:cNvGrpSpPr/>
          <p:nvPr/>
        </p:nvGrpSpPr>
        <p:grpSpPr>
          <a:xfrm>
            <a:off x="1053193" y="1200151"/>
            <a:ext cx="7015025" cy="1520405"/>
            <a:chOff x="0" y="0"/>
            <a:chExt cx="8462620" cy="2323209"/>
          </a:xfrm>
        </p:grpSpPr>
        <p:sp>
          <p:nvSpPr>
            <p:cNvPr id="10" name="Shape">
              <a:extLst>
                <a:ext uri="{FF2B5EF4-FFF2-40B4-BE49-F238E27FC236}">
                  <a16:creationId xmlns:a16="http://schemas.microsoft.com/office/drawing/2014/main" id="{C15D219B-4B25-634E-BD27-2BE785EFF3D5}"/>
                </a:ext>
              </a:extLst>
            </p:cNvPr>
            <p:cNvSpPr/>
            <p:nvPr/>
          </p:nvSpPr>
          <p:spPr>
            <a:xfrm>
              <a:off x="0" y="0"/>
              <a:ext cx="2456074" cy="2323209"/>
            </a:xfrm>
            <a:custGeom>
              <a:avLst/>
              <a:gdLst/>
              <a:ahLst/>
              <a:cxnLst>
                <a:cxn ang="0">
                  <a:pos x="wd2" y="hd2"/>
                </a:cxn>
                <a:cxn ang="5400000">
                  <a:pos x="wd2" y="hd2"/>
                </a:cxn>
                <a:cxn ang="10800000">
                  <a:pos x="wd2" y="hd2"/>
                </a:cxn>
                <a:cxn ang="16200000">
                  <a:pos x="wd2" y="hd2"/>
                </a:cxn>
              </a:cxnLst>
              <a:rect l="0" t="0" r="r" b="b"/>
              <a:pathLst>
                <a:path w="21600" h="21600" extrusionOk="0">
                  <a:moveTo>
                    <a:pt x="13463" y="0"/>
                  </a:moveTo>
                  <a:cubicBezTo>
                    <a:pt x="11253" y="0"/>
                    <a:pt x="5455" y="0"/>
                    <a:pt x="0" y="0"/>
                  </a:cubicBezTo>
                  <a:cubicBezTo>
                    <a:pt x="3379" y="1974"/>
                    <a:pt x="5079" y="6477"/>
                    <a:pt x="5079" y="10800"/>
                  </a:cubicBezTo>
                  <a:cubicBezTo>
                    <a:pt x="5079" y="15123"/>
                    <a:pt x="3380" y="19626"/>
                    <a:pt x="0" y="21600"/>
                  </a:cubicBezTo>
                  <a:cubicBezTo>
                    <a:pt x="5455" y="21600"/>
                    <a:pt x="11253" y="21600"/>
                    <a:pt x="13463" y="21600"/>
                  </a:cubicBezTo>
                  <a:cubicBezTo>
                    <a:pt x="19057" y="21600"/>
                    <a:pt x="21600" y="16053"/>
                    <a:pt x="21600" y="10800"/>
                  </a:cubicBezTo>
                  <a:cubicBezTo>
                    <a:pt x="21600" y="5547"/>
                    <a:pt x="19057" y="0"/>
                    <a:pt x="13463" y="0"/>
                  </a:cubicBezTo>
                  <a:close/>
                </a:path>
              </a:pathLst>
            </a:custGeom>
            <a:solidFill>
              <a:schemeClr val="accent3"/>
            </a:solidFill>
            <a:ln w="12700" cap="flat">
              <a:noFill/>
              <a:miter lim="400000"/>
            </a:ln>
            <a:effectLst/>
          </p:spPr>
          <p:txBody>
            <a:bodyPr wrap="square" lIns="20092" tIns="20092" rIns="20092" bIns="20092"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49" b="0" i="0" u="none" strike="noStrike" kern="1200" cap="none" spc="0" normalizeH="0" baseline="0" noProof="0" dirty="0">
                <a:ln>
                  <a:noFill/>
                </a:ln>
                <a:solidFill>
                  <a:srgbClr val="000000"/>
                </a:solidFill>
                <a:effectLst/>
                <a:uLnTx/>
                <a:uFillTx/>
                <a:latin typeface="IBM Plex Sans" panose="020B0503050203000203" pitchFamily="34" charset="77"/>
              </a:endParaRPr>
            </a:p>
          </p:txBody>
        </p:sp>
        <p:sp>
          <p:nvSpPr>
            <p:cNvPr id="11" name="Shape">
              <a:extLst>
                <a:ext uri="{FF2B5EF4-FFF2-40B4-BE49-F238E27FC236}">
                  <a16:creationId xmlns:a16="http://schemas.microsoft.com/office/drawing/2014/main" id="{9C60F012-6F2E-EC4A-9886-5BE017AC3C2B}"/>
                </a:ext>
              </a:extLst>
            </p:cNvPr>
            <p:cNvSpPr/>
            <p:nvPr/>
          </p:nvSpPr>
          <p:spPr>
            <a:xfrm>
              <a:off x="2002177" y="0"/>
              <a:ext cx="2456084" cy="2323209"/>
            </a:xfrm>
            <a:custGeom>
              <a:avLst/>
              <a:gdLst/>
              <a:ahLst/>
              <a:cxnLst>
                <a:cxn ang="0">
                  <a:pos x="wd2" y="hd2"/>
                </a:cxn>
                <a:cxn ang="5400000">
                  <a:pos x="wd2" y="hd2"/>
                </a:cxn>
                <a:cxn ang="10800000">
                  <a:pos x="wd2" y="hd2"/>
                </a:cxn>
                <a:cxn ang="16200000">
                  <a:pos x="wd2" y="hd2"/>
                </a:cxn>
              </a:cxnLst>
              <a:rect l="0" t="0" r="r" b="b"/>
              <a:pathLst>
                <a:path w="21600" h="21600" extrusionOk="0">
                  <a:moveTo>
                    <a:pt x="13463" y="0"/>
                  </a:moveTo>
                  <a:cubicBezTo>
                    <a:pt x="11253" y="0"/>
                    <a:pt x="5455" y="0"/>
                    <a:pt x="0" y="0"/>
                  </a:cubicBezTo>
                  <a:cubicBezTo>
                    <a:pt x="3380" y="1974"/>
                    <a:pt x="5079" y="6477"/>
                    <a:pt x="5079" y="10800"/>
                  </a:cubicBezTo>
                  <a:cubicBezTo>
                    <a:pt x="5079" y="15123"/>
                    <a:pt x="3380" y="19626"/>
                    <a:pt x="0" y="21600"/>
                  </a:cubicBezTo>
                  <a:cubicBezTo>
                    <a:pt x="5455" y="21600"/>
                    <a:pt x="11253" y="21600"/>
                    <a:pt x="13463" y="21600"/>
                  </a:cubicBezTo>
                  <a:cubicBezTo>
                    <a:pt x="19057" y="21600"/>
                    <a:pt x="21600" y="16053"/>
                    <a:pt x="21600" y="10800"/>
                  </a:cubicBezTo>
                  <a:cubicBezTo>
                    <a:pt x="21600" y="5547"/>
                    <a:pt x="19057" y="0"/>
                    <a:pt x="13463" y="0"/>
                  </a:cubicBezTo>
                  <a:close/>
                </a:path>
              </a:pathLst>
            </a:custGeom>
            <a:solidFill>
              <a:schemeClr val="accent3">
                <a:lumMod val="60000"/>
                <a:lumOff val="40000"/>
              </a:schemeClr>
            </a:solidFill>
            <a:ln w="12700" cap="flat">
              <a:noFill/>
              <a:miter lim="400000"/>
            </a:ln>
            <a:effectLst/>
          </p:spPr>
          <p:txBody>
            <a:bodyPr wrap="square" lIns="20092" tIns="20092" rIns="20092" bIns="20092"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49" b="0" i="0" u="none" strike="noStrike" kern="1200" cap="none" spc="0" normalizeH="0" baseline="0" noProof="0" dirty="0">
                <a:ln>
                  <a:noFill/>
                </a:ln>
                <a:solidFill>
                  <a:srgbClr val="000000"/>
                </a:solidFill>
                <a:effectLst/>
                <a:uLnTx/>
                <a:uFillTx/>
                <a:latin typeface="IBM Plex Sans" panose="020B0503050203000203" pitchFamily="34" charset="77"/>
              </a:endParaRPr>
            </a:p>
          </p:txBody>
        </p:sp>
        <p:sp>
          <p:nvSpPr>
            <p:cNvPr id="12" name="Shape">
              <a:extLst>
                <a:ext uri="{FF2B5EF4-FFF2-40B4-BE49-F238E27FC236}">
                  <a16:creationId xmlns:a16="http://schemas.microsoft.com/office/drawing/2014/main" id="{A3D146A9-0C0E-9449-BF2A-6E4CE5A403DB}"/>
                </a:ext>
              </a:extLst>
            </p:cNvPr>
            <p:cNvSpPr/>
            <p:nvPr/>
          </p:nvSpPr>
          <p:spPr>
            <a:xfrm>
              <a:off x="4004357" y="0"/>
              <a:ext cx="2456082" cy="2323209"/>
            </a:xfrm>
            <a:custGeom>
              <a:avLst/>
              <a:gdLst/>
              <a:ahLst/>
              <a:cxnLst>
                <a:cxn ang="0">
                  <a:pos x="wd2" y="hd2"/>
                </a:cxn>
                <a:cxn ang="5400000">
                  <a:pos x="wd2" y="hd2"/>
                </a:cxn>
                <a:cxn ang="10800000">
                  <a:pos x="wd2" y="hd2"/>
                </a:cxn>
                <a:cxn ang="16200000">
                  <a:pos x="wd2" y="hd2"/>
                </a:cxn>
              </a:cxnLst>
              <a:rect l="0" t="0" r="r" b="b"/>
              <a:pathLst>
                <a:path w="21600" h="21600" extrusionOk="0">
                  <a:moveTo>
                    <a:pt x="13463" y="0"/>
                  </a:moveTo>
                  <a:cubicBezTo>
                    <a:pt x="11253" y="0"/>
                    <a:pt x="5455" y="0"/>
                    <a:pt x="0" y="0"/>
                  </a:cubicBezTo>
                  <a:cubicBezTo>
                    <a:pt x="3380" y="1974"/>
                    <a:pt x="5079" y="6477"/>
                    <a:pt x="5079" y="10800"/>
                  </a:cubicBezTo>
                  <a:cubicBezTo>
                    <a:pt x="5079" y="15123"/>
                    <a:pt x="3380" y="19626"/>
                    <a:pt x="0" y="21600"/>
                  </a:cubicBezTo>
                  <a:cubicBezTo>
                    <a:pt x="5455" y="21600"/>
                    <a:pt x="11253" y="21600"/>
                    <a:pt x="13463" y="21600"/>
                  </a:cubicBezTo>
                  <a:cubicBezTo>
                    <a:pt x="19057" y="21600"/>
                    <a:pt x="21600" y="16053"/>
                    <a:pt x="21600" y="10800"/>
                  </a:cubicBezTo>
                  <a:cubicBezTo>
                    <a:pt x="21600" y="5547"/>
                    <a:pt x="19057" y="0"/>
                    <a:pt x="13463" y="0"/>
                  </a:cubicBezTo>
                  <a:close/>
                </a:path>
              </a:pathLst>
            </a:custGeom>
            <a:solidFill>
              <a:schemeClr val="accent3">
                <a:lumMod val="40000"/>
                <a:lumOff val="60000"/>
              </a:schemeClr>
            </a:solidFill>
            <a:ln w="12700" cap="flat">
              <a:noFill/>
              <a:miter lim="400000"/>
            </a:ln>
            <a:effectLst/>
          </p:spPr>
          <p:txBody>
            <a:bodyPr wrap="square" lIns="20092" tIns="20092" rIns="20092" bIns="20092"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49" b="0" i="0" u="none" strike="noStrike" kern="1200" cap="none" spc="0" normalizeH="0" baseline="0" noProof="0" dirty="0">
                <a:ln>
                  <a:noFill/>
                </a:ln>
                <a:solidFill>
                  <a:srgbClr val="000000"/>
                </a:solidFill>
                <a:effectLst/>
                <a:uLnTx/>
                <a:uFillTx/>
                <a:latin typeface="IBM Plex Sans" panose="020B0503050203000203" pitchFamily="34" charset="77"/>
              </a:endParaRPr>
            </a:p>
          </p:txBody>
        </p:sp>
        <p:sp>
          <p:nvSpPr>
            <p:cNvPr id="13" name="Shape">
              <a:extLst>
                <a:ext uri="{FF2B5EF4-FFF2-40B4-BE49-F238E27FC236}">
                  <a16:creationId xmlns:a16="http://schemas.microsoft.com/office/drawing/2014/main" id="{4E59ABE5-3685-C440-8802-4A56CD03A401}"/>
                </a:ext>
              </a:extLst>
            </p:cNvPr>
            <p:cNvSpPr/>
            <p:nvPr/>
          </p:nvSpPr>
          <p:spPr>
            <a:xfrm>
              <a:off x="6006538" y="0"/>
              <a:ext cx="2456082" cy="2323209"/>
            </a:xfrm>
            <a:custGeom>
              <a:avLst/>
              <a:gdLst/>
              <a:ahLst/>
              <a:cxnLst>
                <a:cxn ang="0">
                  <a:pos x="wd2" y="hd2"/>
                </a:cxn>
                <a:cxn ang="5400000">
                  <a:pos x="wd2" y="hd2"/>
                </a:cxn>
                <a:cxn ang="10800000">
                  <a:pos x="wd2" y="hd2"/>
                </a:cxn>
                <a:cxn ang="16200000">
                  <a:pos x="wd2" y="hd2"/>
                </a:cxn>
              </a:cxnLst>
              <a:rect l="0" t="0" r="r" b="b"/>
              <a:pathLst>
                <a:path w="21600" h="21600" extrusionOk="0">
                  <a:moveTo>
                    <a:pt x="13463" y="0"/>
                  </a:moveTo>
                  <a:cubicBezTo>
                    <a:pt x="11253" y="0"/>
                    <a:pt x="5455" y="0"/>
                    <a:pt x="0" y="0"/>
                  </a:cubicBezTo>
                  <a:cubicBezTo>
                    <a:pt x="3379" y="1974"/>
                    <a:pt x="5079" y="6477"/>
                    <a:pt x="5079" y="10800"/>
                  </a:cubicBezTo>
                  <a:cubicBezTo>
                    <a:pt x="5079" y="15123"/>
                    <a:pt x="3380" y="19626"/>
                    <a:pt x="0" y="21600"/>
                  </a:cubicBezTo>
                  <a:cubicBezTo>
                    <a:pt x="5455" y="21600"/>
                    <a:pt x="11253" y="21600"/>
                    <a:pt x="13463" y="21600"/>
                  </a:cubicBezTo>
                  <a:cubicBezTo>
                    <a:pt x="19057" y="21600"/>
                    <a:pt x="21600" y="16053"/>
                    <a:pt x="21600" y="10800"/>
                  </a:cubicBezTo>
                  <a:cubicBezTo>
                    <a:pt x="21600" y="5547"/>
                    <a:pt x="19057" y="0"/>
                    <a:pt x="13463" y="0"/>
                  </a:cubicBezTo>
                  <a:close/>
                </a:path>
              </a:pathLst>
            </a:custGeom>
            <a:solidFill>
              <a:schemeClr val="accent1"/>
            </a:solidFill>
            <a:ln w="12700" cap="flat">
              <a:noFill/>
              <a:miter lim="400000"/>
            </a:ln>
            <a:effectLst/>
          </p:spPr>
          <p:txBody>
            <a:bodyPr wrap="square" lIns="20092" tIns="20092" rIns="20092" bIns="20092"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49" b="0" i="0" u="none" strike="noStrike" kern="1200" cap="none" spc="0" normalizeH="0" baseline="0" noProof="0" dirty="0">
                <a:ln>
                  <a:noFill/>
                </a:ln>
                <a:solidFill>
                  <a:srgbClr val="000000"/>
                </a:solidFill>
                <a:effectLst/>
                <a:uLnTx/>
                <a:uFillTx/>
                <a:latin typeface="IBM Plex Sans" panose="020B0503050203000203" pitchFamily="34" charset="77"/>
              </a:endParaRPr>
            </a:p>
          </p:txBody>
        </p:sp>
      </p:grpSp>
      <p:sp>
        <p:nvSpPr>
          <p:cNvPr id="14" name="Vehicula Ullamcorper">
            <a:extLst>
              <a:ext uri="{FF2B5EF4-FFF2-40B4-BE49-F238E27FC236}">
                <a16:creationId xmlns:a16="http://schemas.microsoft.com/office/drawing/2014/main" id="{721FAEDB-625E-4D4E-AD05-69BB202CBF74}"/>
              </a:ext>
            </a:extLst>
          </p:cNvPr>
          <p:cNvSpPr txBox="1"/>
          <p:nvPr/>
        </p:nvSpPr>
        <p:spPr>
          <a:xfrm>
            <a:off x="5025810" y="1669006"/>
            <a:ext cx="895690" cy="3736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10000"/>
              </a:lnSpc>
              <a:spcBef>
                <a:spcPts val="30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rPr>
              <a:t>Content created</a:t>
            </a:r>
            <a:endParaRPr kumimoji="0"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endParaRPr>
          </a:p>
        </p:txBody>
      </p:sp>
      <p:sp>
        <p:nvSpPr>
          <p:cNvPr id="15" name="Euismod Cras Egestas">
            <a:extLst>
              <a:ext uri="{FF2B5EF4-FFF2-40B4-BE49-F238E27FC236}">
                <a16:creationId xmlns:a16="http://schemas.microsoft.com/office/drawing/2014/main" id="{BCF5E6CE-353A-E240-894F-D96B82513A45}"/>
              </a:ext>
            </a:extLst>
          </p:cNvPr>
          <p:cNvSpPr txBox="1"/>
          <p:nvPr/>
        </p:nvSpPr>
        <p:spPr>
          <a:xfrm>
            <a:off x="1911852" y="1669006"/>
            <a:ext cx="644088" cy="3736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10000"/>
              </a:lnSpc>
              <a:spcBef>
                <a:spcPts val="30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rPr>
              <a:t>Highly trained staff</a:t>
            </a:r>
            <a:endParaRPr kumimoji="0"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endParaRPr>
          </a:p>
        </p:txBody>
      </p:sp>
      <p:sp>
        <p:nvSpPr>
          <p:cNvPr id="16" name="Malesuada Consectetur">
            <a:extLst>
              <a:ext uri="{FF2B5EF4-FFF2-40B4-BE49-F238E27FC236}">
                <a16:creationId xmlns:a16="http://schemas.microsoft.com/office/drawing/2014/main" id="{51799335-AAE7-0B43-9FF5-31C8ADB4A23B}"/>
              </a:ext>
            </a:extLst>
          </p:cNvPr>
          <p:cNvSpPr txBox="1"/>
          <p:nvPr/>
        </p:nvSpPr>
        <p:spPr>
          <a:xfrm>
            <a:off x="3412114" y="1669006"/>
            <a:ext cx="895690" cy="3736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10000"/>
              </a:lnSpc>
              <a:spcBef>
                <a:spcPts val="30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rPr>
              <a:t>Clinical evidence identified</a:t>
            </a:r>
            <a:endParaRPr kumimoji="0" sz="16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endParaRPr>
          </a:p>
        </p:txBody>
      </p:sp>
      <p:sp>
        <p:nvSpPr>
          <p:cNvPr id="17" name="Bibendum Quam">
            <a:extLst>
              <a:ext uri="{FF2B5EF4-FFF2-40B4-BE49-F238E27FC236}">
                <a16:creationId xmlns:a16="http://schemas.microsoft.com/office/drawing/2014/main" id="{4B4A1D8A-CBD4-334E-A6F6-397B404B4B76}"/>
              </a:ext>
            </a:extLst>
          </p:cNvPr>
          <p:cNvSpPr txBox="1"/>
          <p:nvPr/>
        </p:nvSpPr>
        <p:spPr>
          <a:xfrm>
            <a:off x="6605116" y="1669006"/>
            <a:ext cx="895690" cy="3736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pPr marL="0" marR="0" lvl="0" indent="0" algn="l" defTabSz="584200" rtl="0" eaLnBrk="1" fontAlgn="auto" latinLnBrk="0" hangingPunct="1">
              <a:lnSpc>
                <a:spcPct val="110000"/>
              </a:lnSpc>
              <a:spcBef>
                <a:spcPts val="30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rPr>
              <a:t>Decision support delivered</a:t>
            </a:r>
            <a:endParaRPr kumimoji="0" sz="1400" b="1" i="0" u="none" strike="noStrike" kern="1200" cap="none" spc="0" normalizeH="0" baseline="0" noProof="0" dirty="0">
              <a:ln>
                <a:noFill/>
              </a:ln>
              <a:solidFill>
                <a:srgbClr val="FFFFFF"/>
              </a:solidFill>
              <a:effectLst/>
              <a:uLnTx/>
              <a:uFillTx/>
              <a:latin typeface="IBM Plex Sans" panose="020B0503050203000203" pitchFamily="34" charset="77"/>
              <a:sym typeface="Helvetica Neue Light"/>
            </a:endParaRPr>
          </a:p>
        </p:txBody>
      </p:sp>
      <p:pic>
        <p:nvPicPr>
          <p:cNvPr id="19" name="Picture 4" descr="http://www.truvenhealth.com/images/NICE_Accreditation_min.jpg">
            <a:extLst>
              <a:ext uri="{FF2B5EF4-FFF2-40B4-BE49-F238E27FC236}">
                <a16:creationId xmlns:a16="http://schemas.microsoft.com/office/drawing/2014/main" id="{B885EF7A-983F-314A-B822-E36C5FD65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502" y="3680201"/>
            <a:ext cx="963418" cy="35230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0" name="Title 3">
            <a:extLst>
              <a:ext uri="{FF2B5EF4-FFF2-40B4-BE49-F238E27FC236}">
                <a16:creationId xmlns:a16="http://schemas.microsoft.com/office/drawing/2014/main" id="{4B07FCB1-76F6-42F1-8139-F63F265227E6}"/>
              </a:ext>
            </a:extLst>
          </p:cNvPr>
          <p:cNvSpPr txBox="1">
            <a:spLocks/>
          </p:cNvSpPr>
          <p:nvPr/>
        </p:nvSpPr>
        <p:spPr>
          <a:xfrm>
            <a:off x="228600" y="173737"/>
            <a:ext cx="8476488" cy="523688"/>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accent3"/>
                </a:solidFill>
                <a:latin typeface="IBM Plex Sans" panose="020B0503050203000203" pitchFamily="34" charset="77"/>
                <a:ea typeface="IBM Plex Sans" charset="0"/>
                <a:cs typeface="IBM Plex Sans" charset="0"/>
              </a:rPr>
              <a:t>Our clinical review process makes it possible</a:t>
            </a:r>
          </a:p>
        </p:txBody>
      </p:sp>
      <p:sp>
        <p:nvSpPr>
          <p:cNvPr id="21" name="Footer Placeholder 2">
            <a:extLst>
              <a:ext uri="{FF2B5EF4-FFF2-40B4-BE49-F238E27FC236}">
                <a16:creationId xmlns:a16="http://schemas.microsoft.com/office/drawing/2014/main" id="{0CC61FEE-AAFD-4B6C-A9EC-ED3409FEE234}"/>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227168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7D26A8-9954-1E45-AEED-F54E40229A73}"/>
              </a:ext>
            </a:extLst>
          </p:cNvPr>
          <p:cNvSpPr>
            <a:spLocks noGrp="1"/>
          </p:cNvSpPr>
          <p:nvPr>
            <p:ph type="sldNum" sz="quarter" idx="4"/>
          </p:nvPr>
        </p:nvSpPr>
        <p:spPr/>
        <p:txBody>
          <a:bodyPr/>
          <a:lstStyle/>
          <a:p>
            <a:fld id="{E4DBDE34-E9B5-E04F-B662-69720E4BCB53}" type="slidenum">
              <a:rPr lang="en-US" smtClean="0"/>
              <a:pPr/>
              <a:t>8</a:t>
            </a:fld>
            <a:endParaRPr lang="en-US" dirty="0"/>
          </a:p>
        </p:txBody>
      </p:sp>
      <p:sp>
        <p:nvSpPr>
          <p:cNvPr id="6" name="Footer Placeholder 4">
            <a:extLst>
              <a:ext uri="{FF2B5EF4-FFF2-40B4-BE49-F238E27FC236}">
                <a16:creationId xmlns:a16="http://schemas.microsoft.com/office/drawing/2014/main" id="{03D934C6-DF58-5C49-86BC-1F5B7FB222F3}"/>
              </a:ext>
            </a:extLst>
          </p:cNvPr>
          <p:cNvSpPr txBox="1">
            <a:spLocks/>
          </p:cNvSpPr>
          <p:nvPr/>
        </p:nvSpPr>
        <p:spPr>
          <a:xfrm>
            <a:off x="1148080" y="30171"/>
            <a:ext cx="0" cy="0"/>
          </a:xfrm>
          <a:prstGeom prst="rect">
            <a:avLst/>
          </a:prstGeom>
        </p:spPr>
        <p:txBody>
          <a:bodyPr vert="horz" lIns="0" tIns="0" rIns="0" bIns="0" rtlCol="0" anchor="b" anchorCtr="0"/>
          <a:lstStyle>
            <a:defPPr>
              <a:defRPr lang="en-US"/>
            </a:defPPr>
            <a:lvl1pPr marL="0" algn="l" defTabSz="457200" rtl="0" eaLnBrk="1" latinLnBrk="0" hangingPunct="1">
              <a:defRPr lang="en-US" sz="700" b="0" i="0" kern="1200">
                <a:solidFill>
                  <a:srgbClr val="000000"/>
                </a:solidFill>
                <a:effectLst/>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dirty="0">
              <a:latin typeface="IBM Plex Sans Regular" charset="0"/>
              <a:ea typeface="IBM Plex Sans Regular" charset="0"/>
              <a:cs typeface="IBM Plex Sans Regular" charset="0"/>
            </a:endParaRPr>
          </a:p>
        </p:txBody>
      </p:sp>
      <p:sp>
        <p:nvSpPr>
          <p:cNvPr id="7" name="TextBox 6">
            <a:extLst>
              <a:ext uri="{FF2B5EF4-FFF2-40B4-BE49-F238E27FC236}">
                <a16:creationId xmlns:a16="http://schemas.microsoft.com/office/drawing/2014/main" id="{38887267-63E9-6D48-854C-279D22055D41}"/>
              </a:ext>
            </a:extLst>
          </p:cNvPr>
          <p:cNvSpPr txBox="1"/>
          <p:nvPr/>
        </p:nvSpPr>
        <p:spPr>
          <a:xfrm>
            <a:off x="3003774" y="1088136"/>
            <a:ext cx="3581430" cy="2955553"/>
          </a:xfrm>
          <a:prstGeom prst="rect">
            <a:avLst/>
          </a:prstGeom>
          <a:noFill/>
        </p:spPr>
        <p:txBody>
          <a:bodyPr wrap="non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Medication Management</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Regular"/>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    Toxicology Management</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Regular"/>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    Disease Management</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Regular"/>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Patient and Consumer Education</a:t>
            </a:r>
          </a:p>
        </p:txBody>
      </p:sp>
      <p:sp>
        <p:nvSpPr>
          <p:cNvPr id="8" name="Arc 7">
            <a:extLst>
              <a:ext uri="{FF2B5EF4-FFF2-40B4-BE49-F238E27FC236}">
                <a16:creationId xmlns:a16="http://schemas.microsoft.com/office/drawing/2014/main" id="{C0C838C8-3636-7547-9DDC-A2E1AF77F8F0}"/>
              </a:ext>
            </a:extLst>
          </p:cNvPr>
          <p:cNvSpPr/>
          <p:nvPr/>
        </p:nvSpPr>
        <p:spPr>
          <a:xfrm rot="2847626">
            <a:off x="-1643608" y="302691"/>
            <a:ext cx="4371879" cy="4415328"/>
          </a:xfrm>
          <a:prstGeom prst="arc">
            <a:avLst/>
          </a:prstGeom>
          <a:ln w="44450"/>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Oval 8">
            <a:extLst>
              <a:ext uri="{FF2B5EF4-FFF2-40B4-BE49-F238E27FC236}">
                <a16:creationId xmlns:a16="http://schemas.microsoft.com/office/drawing/2014/main" id="{796609D0-1B76-2F4D-8354-3F72B3D0941A}"/>
              </a:ext>
            </a:extLst>
          </p:cNvPr>
          <p:cNvSpPr/>
          <p:nvPr/>
        </p:nvSpPr>
        <p:spPr>
          <a:xfrm>
            <a:off x="2136680" y="1118307"/>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0" name="Picture 9">
            <a:extLst>
              <a:ext uri="{FF2B5EF4-FFF2-40B4-BE49-F238E27FC236}">
                <a16:creationId xmlns:a16="http://schemas.microsoft.com/office/drawing/2014/main" id="{9FD59A10-5620-1949-84CF-DF79477C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55" y="1278365"/>
            <a:ext cx="419100" cy="419100"/>
          </a:xfrm>
          <a:prstGeom prst="rect">
            <a:avLst/>
          </a:prstGeom>
        </p:spPr>
      </p:pic>
      <p:sp>
        <p:nvSpPr>
          <p:cNvPr id="11" name="Oval 10">
            <a:extLst>
              <a:ext uri="{FF2B5EF4-FFF2-40B4-BE49-F238E27FC236}">
                <a16:creationId xmlns:a16="http://schemas.microsoft.com/office/drawing/2014/main" id="{AF82B9EE-94EF-5A4D-9350-4D147E9D088F}"/>
              </a:ext>
            </a:extLst>
          </p:cNvPr>
          <p:cNvSpPr/>
          <p:nvPr/>
        </p:nvSpPr>
        <p:spPr>
          <a:xfrm>
            <a:off x="2432241" y="1853217"/>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2" name="Picture 11">
            <a:extLst>
              <a:ext uri="{FF2B5EF4-FFF2-40B4-BE49-F238E27FC236}">
                <a16:creationId xmlns:a16="http://schemas.microsoft.com/office/drawing/2014/main" id="{32427DE3-8D57-EC44-8444-4D3A62D03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356" y="2049432"/>
            <a:ext cx="419100" cy="342900"/>
          </a:xfrm>
          <a:prstGeom prst="rect">
            <a:avLst/>
          </a:prstGeom>
        </p:spPr>
      </p:pic>
      <p:sp>
        <p:nvSpPr>
          <p:cNvPr id="13" name="Oval 12">
            <a:extLst>
              <a:ext uri="{FF2B5EF4-FFF2-40B4-BE49-F238E27FC236}">
                <a16:creationId xmlns:a16="http://schemas.microsoft.com/office/drawing/2014/main" id="{575E6CED-F199-2C40-B5D7-5C60AD951271}"/>
              </a:ext>
            </a:extLst>
          </p:cNvPr>
          <p:cNvSpPr/>
          <p:nvPr/>
        </p:nvSpPr>
        <p:spPr>
          <a:xfrm>
            <a:off x="2359323" y="2661694"/>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4" name="Picture 13">
            <a:extLst>
              <a:ext uri="{FF2B5EF4-FFF2-40B4-BE49-F238E27FC236}">
                <a16:creationId xmlns:a16="http://schemas.microsoft.com/office/drawing/2014/main" id="{78429E1C-902F-D54A-93E1-95A8945B5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847" y="2819543"/>
            <a:ext cx="419100" cy="449036"/>
          </a:xfrm>
          <a:prstGeom prst="rect">
            <a:avLst/>
          </a:prstGeom>
        </p:spPr>
      </p:pic>
      <p:sp>
        <p:nvSpPr>
          <p:cNvPr id="15" name="Oval 14">
            <a:extLst>
              <a:ext uri="{FF2B5EF4-FFF2-40B4-BE49-F238E27FC236}">
                <a16:creationId xmlns:a16="http://schemas.microsoft.com/office/drawing/2014/main" id="{6FF45BCC-4CDB-FD4D-96CF-67FECC357215}"/>
              </a:ext>
            </a:extLst>
          </p:cNvPr>
          <p:cNvSpPr/>
          <p:nvPr/>
        </p:nvSpPr>
        <p:spPr>
          <a:xfrm>
            <a:off x="2110329" y="3401210"/>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6" name="Picture 15">
            <a:extLst>
              <a:ext uri="{FF2B5EF4-FFF2-40B4-BE49-F238E27FC236}">
                <a16:creationId xmlns:a16="http://schemas.microsoft.com/office/drawing/2014/main" id="{3BE06B03-FFE8-554D-A650-5D97C16CF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0043" y="3559325"/>
            <a:ext cx="419100" cy="419100"/>
          </a:xfrm>
          <a:prstGeom prst="rect">
            <a:avLst/>
          </a:prstGeom>
        </p:spPr>
      </p:pic>
      <p:sp>
        <p:nvSpPr>
          <p:cNvPr id="19" name="Title 4">
            <a:extLst>
              <a:ext uri="{FF2B5EF4-FFF2-40B4-BE49-F238E27FC236}">
                <a16:creationId xmlns:a16="http://schemas.microsoft.com/office/drawing/2014/main" id="{E66F05CC-F6F1-458F-B5AF-5B131FDCB470}"/>
              </a:ext>
            </a:extLst>
          </p:cNvPr>
          <p:cNvSpPr txBox="1">
            <a:spLocks/>
          </p:cNvSpPr>
          <p:nvPr/>
        </p:nvSpPr>
        <p:spPr>
          <a:xfrm>
            <a:off x="228600" y="173736"/>
            <a:ext cx="4474777" cy="492385"/>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tx1"/>
                </a:solidFill>
              </a:rPr>
              <a:t>Offerings, core solutions</a:t>
            </a:r>
          </a:p>
        </p:txBody>
      </p:sp>
      <p:sp>
        <p:nvSpPr>
          <p:cNvPr id="20" name="Footer Placeholder 2">
            <a:extLst>
              <a:ext uri="{FF2B5EF4-FFF2-40B4-BE49-F238E27FC236}">
                <a16:creationId xmlns:a16="http://schemas.microsoft.com/office/drawing/2014/main" id="{BEB33535-033A-4476-8DB4-5BD564904700}"/>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251080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1374B8-2EE3-1641-9089-5150A27ACFB0}"/>
              </a:ext>
            </a:extLst>
          </p:cNvPr>
          <p:cNvSpPr>
            <a:spLocks noGrp="1"/>
          </p:cNvSpPr>
          <p:nvPr>
            <p:ph type="sldNum" sz="quarter" idx="4"/>
          </p:nvPr>
        </p:nvSpPr>
        <p:spPr/>
        <p:txBody>
          <a:bodyPr/>
          <a:lstStyle/>
          <a:p>
            <a:fld id="{E4DBDE34-E9B5-E04F-B662-69720E4BCB53}" type="slidenum">
              <a:rPr lang="en-US" smtClean="0"/>
              <a:pPr/>
              <a:t>9</a:t>
            </a:fld>
            <a:endParaRPr lang="en-US" dirty="0"/>
          </a:p>
        </p:txBody>
      </p:sp>
      <p:sp>
        <p:nvSpPr>
          <p:cNvPr id="5" name="Title 4">
            <a:extLst>
              <a:ext uri="{FF2B5EF4-FFF2-40B4-BE49-F238E27FC236}">
                <a16:creationId xmlns:a16="http://schemas.microsoft.com/office/drawing/2014/main" id="{06F0B3C8-4B49-9044-8BBA-78660653DE5B}"/>
              </a:ext>
            </a:extLst>
          </p:cNvPr>
          <p:cNvSpPr txBox="1">
            <a:spLocks/>
          </p:cNvSpPr>
          <p:nvPr/>
        </p:nvSpPr>
        <p:spPr>
          <a:xfrm>
            <a:off x="228600" y="173736"/>
            <a:ext cx="4474777" cy="492385"/>
          </a:xfrm>
          <a:prstGeom prst="rect">
            <a:avLst/>
          </a:prstGeom>
        </p:spPr>
        <p:txBody>
          <a:bodyPr/>
          <a:lstStyle>
            <a:lvl1pPr algn="l" defTabSz="457200" rtl="0" eaLnBrk="1" latinLnBrk="0" hangingPunct="1">
              <a:lnSpc>
                <a:spcPct val="100000"/>
              </a:lnSpc>
              <a:spcBef>
                <a:spcPct val="0"/>
              </a:spcBef>
              <a:buNone/>
              <a:defRPr sz="2000" b="0" i="0" kern="1200">
                <a:solidFill>
                  <a:srgbClr val="000000"/>
                </a:solidFill>
                <a:latin typeface="IBM Plex Sans Regular" charset="0"/>
                <a:ea typeface="IBM Plex Sans Regular" charset="0"/>
                <a:cs typeface="IBM Plex Sans Regular" charset="0"/>
              </a:defRPr>
            </a:lvl1pPr>
          </a:lstStyle>
          <a:p>
            <a:r>
              <a:rPr lang="en-US" dirty="0">
                <a:solidFill>
                  <a:schemeClr val="tx1"/>
                </a:solidFill>
              </a:rPr>
              <a:t>Offerings, core solutions</a:t>
            </a:r>
          </a:p>
        </p:txBody>
      </p:sp>
      <p:sp>
        <p:nvSpPr>
          <p:cNvPr id="6" name="Oval 5">
            <a:extLst>
              <a:ext uri="{FF2B5EF4-FFF2-40B4-BE49-F238E27FC236}">
                <a16:creationId xmlns:a16="http://schemas.microsoft.com/office/drawing/2014/main" id="{AD2CB0D8-CF9C-2B40-B04B-DAD5764DF8AF}"/>
              </a:ext>
            </a:extLst>
          </p:cNvPr>
          <p:cNvSpPr/>
          <p:nvPr/>
        </p:nvSpPr>
        <p:spPr>
          <a:xfrm>
            <a:off x="844145" y="1338313"/>
            <a:ext cx="735330" cy="735330"/>
          </a:xfrm>
          <a:prstGeom prst="ellipse">
            <a:avLst/>
          </a:prstGeom>
          <a:solidFill>
            <a:schemeClr val="accent4">
              <a:lumMod val="50000"/>
            </a:schemeClr>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7" name="Picture 6">
            <a:extLst>
              <a:ext uri="{FF2B5EF4-FFF2-40B4-BE49-F238E27FC236}">
                <a16:creationId xmlns:a16="http://schemas.microsoft.com/office/drawing/2014/main" id="{EEFA6B66-3702-734D-9EC2-2D52F01C7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20" y="1498371"/>
            <a:ext cx="419100" cy="419100"/>
          </a:xfrm>
          <a:prstGeom prst="rect">
            <a:avLst/>
          </a:prstGeom>
        </p:spPr>
      </p:pic>
      <p:sp>
        <p:nvSpPr>
          <p:cNvPr id="8" name="Rectangle 7">
            <a:extLst>
              <a:ext uri="{FF2B5EF4-FFF2-40B4-BE49-F238E27FC236}">
                <a16:creationId xmlns:a16="http://schemas.microsoft.com/office/drawing/2014/main" id="{1140B637-52C9-BD43-BEBA-B349058C0F09}"/>
              </a:ext>
            </a:extLst>
          </p:cNvPr>
          <p:cNvSpPr/>
          <p:nvPr/>
        </p:nvSpPr>
        <p:spPr>
          <a:xfrm>
            <a:off x="1732050" y="1454908"/>
            <a:ext cx="2741456" cy="462563"/>
          </a:xfrm>
          <a:prstGeom prst="rect">
            <a:avLst/>
          </a:prstGeom>
        </p:spPr>
        <p:txBody>
          <a:bodyPr wrap="none">
            <a:spAutoFit/>
          </a:bodyPr>
          <a:lstStyle/>
          <a:p>
            <a:pPr lvl="0">
              <a:lnSpc>
                <a:spcPct val="150000"/>
              </a:lnSpc>
              <a:defRPr/>
            </a:pPr>
            <a:r>
              <a:rPr lang="en-US" dirty="0">
                <a:solidFill>
                  <a:srgbClr val="000000"/>
                </a:solidFill>
                <a:latin typeface="IBM Plex Sans Regular"/>
              </a:rPr>
              <a:t>Medication Management</a:t>
            </a:r>
          </a:p>
        </p:txBody>
      </p:sp>
      <p:sp>
        <p:nvSpPr>
          <p:cNvPr id="9" name="TextBox 8">
            <a:extLst>
              <a:ext uri="{FF2B5EF4-FFF2-40B4-BE49-F238E27FC236}">
                <a16:creationId xmlns:a16="http://schemas.microsoft.com/office/drawing/2014/main" id="{82F39161-CCF7-2A49-9F63-373B54EFFBC9}"/>
              </a:ext>
            </a:extLst>
          </p:cNvPr>
          <p:cNvSpPr txBox="1"/>
          <p:nvPr/>
        </p:nvSpPr>
        <p:spPr>
          <a:xfrm>
            <a:off x="1750513" y="2073643"/>
            <a:ext cx="4255741" cy="1815882"/>
          </a:xfrm>
          <a:prstGeom prst="rect">
            <a:avLst/>
          </a:prstGeom>
          <a:noFill/>
        </p:spPr>
        <p:txBody>
          <a:bodyPr wrap="square" rtlCol="0">
            <a:spAutoFit/>
          </a:bodyPr>
          <a:lstStyle/>
          <a:p>
            <a:r>
              <a:rPr lang="en-US" sz="1600" dirty="0">
                <a:latin typeface="IBM Plex Sans" panose="020B0503050203000203" pitchFamily="34" charset="77"/>
              </a:rPr>
              <a:t>– Comprehensive Drug Information</a:t>
            </a:r>
            <a:br>
              <a:rPr lang="en-US" sz="1600" dirty="0">
                <a:latin typeface="IBM Plex Sans" panose="020B0503050203000203" pitchFamily="34" charset="77"/>
              </a:rPr>
            </a:br>
            <a:r>
              <a:rPr lang="en-US" sz="1600" dirty="0">
                <a:latin typeface="IBM Plex Sans" panose="020B0503050203000203" pitchFamily="34" charset="77"/>
              </a:rPr>
              <a:t>– Pediatric and Neonatal Evidence</a:t>
            </a:r>
            <a:br>
              <a:rPr lang="en-US" sz="1600" dirty="0">
                <a:latin typeface="IBM Plex Sans" panose="020B0503050203000203" pitchFamily="34" charset="77"/>
              </a:rPr>
            </a:br>
            <a:r>
              <a:rPr lang="en-US" sz="1600" dirty="0">
                <a:latin typeface="IBM Plex Sans" panose="020B0503050203000203" pitchFamily="34" charset="77"/>
              </a:rPr>
              <a:t>– Drug Interactions</a:t>
            </a:r>
            <a:br>
              <a:rPr lang="en-US" sz="1600" dirty="0">
                <a:latin typeface="IBM Plex Sans" panose="020B0503050203000203" pitchFamily="34" charset="77"/>
              </a:rPr>
            </a:br>
            <a:r>
              <a:rPr lang="en-US" sz="1600" dirty="0">
                <a:latin typeface="IBM Plex Sans" panose="020B0503050203000203" pitchFamily="34" charset="77"/>
              </a:rPr>
              <a:t>– IV Compatibility</a:t>
            </a:r>
            <a:br>
              <a:rPr lang="en-US" sz="1600" dirty="0">
                <a:latin typeface="IBM Plex Sans" panose="020B0503050203000203" pitchFamily="34" charset="77"/>
              </a:rPr>
            </a:br>
            <a:r>
              <a:rPr lang="en-US" sz="1600" dirty="0">
                <a:latin typeface="IBM Plex Sans" panose="020B0503050203000203" pitchFamily="34" charset="77"/>
              </a:rPr>
              <a:t>– Alternative Medicine</a:t>
            </a:r>
            <a:br>
              <a:rPr lang="en-US" sz="1600" dirty="0">
                <a:latin typeface="IBM Plex Sans" panose="020B0503050203000203" pitchFamily="34" charset="77"/>
              </a:rPr>
            </a:br>
            <a:r>
              <a:rPr lang="en-US" sz="1600" dirty="0">
                <a:latin typeface="IBM Plex Sans" panose="020B0503050203000203" pitchFamily="34" charset="77"/>
              </a:rPr>
              <a:t>– Formulary Management</a:t>
            </a:r>
            <a:br>
              <a:rPr lang="en-US" sz="1600" dirty="0">
                <a:latin typeface="IBM Plex Sans" panose="020B0503050203000203" pitchFamily="34" charset="77"/>
              </a:rPr>
            </a:br>
            <a:r>
              <a:rPr lang="en-US" sz="1600" dirty="0">
                <a:latin typeface="IBM Plex Sans" panose="020B0503050203000203" pitchFamily="34" charset="77"/>
              </a:rPr>
              <a:t>– Global drug information</a:t>
            </a:r>
          </a:p>
        </p:txBody>
      </p:sp>
      <p:sp>
        <p:nvSpPr>
          <p:cNvPr id="10" name="Footer Placeholder 2">
            <a:extLst>
              <a:ext uri="{FF2B5EF4-FFF2-40B4-BE49-F238E27FC236}">
                <a16:creationId xmlns:a16="http://schemas.microsoft.com/office/drawing/2014/main" id="{893D01FD-2B9D-4917-9360-82612BC09D92}"/>
              </a:ext>
            </a:extLst>
          </p:cNvPr>
          <p:cNvSpPr>
            <a:spLocks noGrp="1"/>
          </p:cNvSpPr>
          <p:nvPr>
            <p:ph type="ftr" sz="quarter" idx="3"/>
          </p:nvPr>
        </p:nvSpPr>
        <p:spPr>
          <a:xfrm>
            <a:off x="342170" y="4748784"/>
            <a:ext cx="3522464" cy="1910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ＭＳ Ｐゴシック" charset="0"/>
                <a:cs typeface="IBM Plex Sans"/>
              </a:rPr>
              <a:t>Watson Health </a:t>
            </a:r>
            <a:r>
              <a:rPr kumimoji="0" lang="en-US" sz="700" b="0" i="0" u="none" strike="noStrike" kern="1200" cap="none" spc="0" normalizeH="0" baseline="0" noProof="0" dirty="0">
                <a:ln>
                  <a:noFill/>
                </a:ln>
                <a:solidFill>
                  <a:srgbClr val="000000"/>
                </a:solidFill>
                <a:effectLst/>
                <a:uLnTx/>
                <a:uFillTx/>
                <a:latin typeface="Arial"/>
                <a:ea typeface="+mn-ea"/>
                <a:cs typeface="IBM Plex Sans"/>
              </a:rPr>
              <a:t>© IBM Corporation 2019</a:t>
            </a:r>
            <a:r>
              <a:rPr kumimoji="0" lang="en-US" sz="7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2842583683"/>
      </p:ext>
    </p:extLst>
  </p:cSld>
  <p:clrMapOvr>
    <a:masterClrMapping/>
  </p:clrMapOvr>
</p:sld>
</file>

<file path=ppt/theme/theme1.xml><?xml version="1.0" encoding="utf-8"?>
<a:theme xmlns:a="http://schemas.openxmlformats.org/drawingml/2006/main" name="1_Watson: Group 2, Teal 70">
  <a:themeElements>
    <a:clrScheme name="BlueTeal_vF">
      <a:dk1>
        <a:srgbClr val="000000"/>
      </a:dk1>
      <a:lt1>
        <a:srgbClr val="FFFFFF"/>
      </a:lt1>
      <a:dk2>
        <a:srgbClr val="1C3648"/>
      </a:dk2>
      <a:lt2>
        <a:srgbClr val="003C31"/>
      </a:lt2>
      <a:accent1>
        <a:srgbClr val="7CC7FE"/>
      </a:accent1>
      <a:accent2>
        <a:srgbClr val="5596E6"/>
      </a:accent2>
      <a:accent3>
        <a:srgbClr val="325C80"/>
      </a:accent3>
      <a:accent4>
        <a:srgbClr val="6DEDD7"/>
      </a:accent4>
      <a:accent5>
        <a:srgbClr val="00B3A0"/>
      </a:accent5>
      <a:accent6>
        <a:srgbClr val="006D5D"/>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L_WH_PowerPointTemplate_BlueTeal_IBMPlex_vF" id="{9D9F05EE-0ECF-A444-85B4-E79257DC4EB8}" vid="{8E6E4CD4-891E-F242-BDBC-69344E407425}"/>
    </a:ext>
  </a:extLst>
</a:theme>
</file>

<file path=ppt/theme/theme2.xml><?xml version="1.0" encoding="utf-8"?>
<a:theme xmlns:a="http://schemas.openxmlformats.org/drawingml/2006/main" name="Watson: Group 2, Teal 70">
  <a:themeElements>
    <a:clrScheme name="BlueTeal_vF">
      <a:dk1>
        <a:srgbClr val="000000"/>
      </a:dk1>
      <a:lt1>
        <a:srgbClr val="FFFFFF"/>
      </a:lt1>
      <a:dk2>
        <a:srgbClr val="1C3648"/>
      </a:dk2>
      <a:lt2>
        <a:srgbClr val="003C31"/>
      </a:lt2>
      <a:accent1>
        <a:srgbClr val="7CC7FE"/>
      </a:accent1>
      <a:accent2>
        <a:srgbClr val="5596E6"/>
      </a:accent2>
      <a:accent3>
        <a:srgbClr val="325C80"/>
      </a:accent3>
      <a:accent4>
        <a:srgbClr val="6DEDD7"/>
      </a:accent4>
      <a:accent5>
        <a:srgbClr val="00B3A0"/>
      </a:accent5>
      <a:accent6>
        <a:srgbClr val="006D5D"/>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L_WH_PowerPointTemplate_BlueTeal_IBMPlex_vF" id="{9D9F05EE-0ECF-A444-85B4-E79257DC4EB8}" vid="{DC4A2B2F-BA27-114F-8BBB-503196AEBC46}"/>
    </a:ext>
  </a:extLst>
</a:theme>
</file>

<file path=ppt/theme/theme3.xml><?xml version="1.0" encoding="utf-8"?>
<a:theme xmlns:a="http://schemas.openxmlformats.org/drawingml/2006/main" name="2_Watson: Group 2, Teal 70">
  <a:themeElements>
    <a:clrScheme name="BlueTeal_vF">
      <a:dk1>
        <a:srgbClr val="000000"/>
      </a:dk1>
      <a:lt1>
        <a:srgbClr val="FFFFFF"/>
      </a:lt1>
      <a:dk2>
        <a:srgbClr val="1C3648"/>
      </a:dk2>
      <a:lt2>
        <a:srgbClr val="003C31"/>
      </a:lt2>
      <a:accent1>
        <a:srgbClr val="7CC7FE"/>
      </a:accent1>
      <a:accent2>
        <a:srgbClr val="5596E6"/>
      </a:accent2>
      <a:accent3>
        <a:srgbClr val="325C80"/>
      </a:accent3>
      <a:accent4>
        <a:srgbClr val="6DEDD7"/>
      </a:accent4>
      <a:accent5>
        <a:srgbClr val="00B3A0"/>
      </a:accent5>
      <a:accent6>
        <a:srgbClr val="006D5D"/>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L_WH_PowerPointTemplate_BlueTeal_IBMPlex_vF" id="{9D9F05EE-0ECF-A444-85B4-E79257DC4EB8}" vid="{586378DF-1B57-514C-B5B5-AFE50A5581EB}"/>
    </a:ext>
  </a:extLst>
</a:theme>
</file>

<file path=ppt/theme/theme4.xml><?xml version="1.0" encoding="utf-8"?>
<a:theme xmlns:a="http://schemas.openxmlformats.org/drawingml/2006/main" name="3_Watson: Group 2, Teal 70">
  <a:themeElements>
    <a:clrScheme name="BlueTeal_vF">
      <a:dk1>
        <a:srgbClr val="000000"/>
      </a:dk1>
      <a:lt1>
        <a:srgbClr val="FFFFFF"/>
      </a:lt1>
      <a:dk2>
        <a:srgbClr val="1C3648"/>
      </a:dk2>
      <a:lt2>
        <a:srgbClr val="003C31"/>
      </a:lt2>
      <a:accent1>
        <a:srgbClr val="7CC7FE"/>
      </a:accent1>
      <a:accent2>
        <a:srgbClr val="5596E6"/>
      </a:accent2>
      <a:accent3>
        <a:srgbClr val="325C80"/>
      </a:accent3>
      <a:accent4>
        <a:srgbClr val="6DEDD7"/>
      </a:accent4>
      <a:accent5>
        <a:srgbClr val="00B3A0"/>
      </a:accent5>
      <a:accent6>
        <a:srgbClr val="006D5D"/>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Health_PowerPointTemplate_BlueTeal_Arial_vF" id="{825B2EC2-360C-CC47-B4C1-2115D7FFF1A4}" vid="{402638D7-BACB-0242-B928-5857BCBAD88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1997</TotalTime>
  <Words>3230</Words>
  <Application>Microsoft Office PowerPoint</Application>
  <PresentationFormat>On-screen Show (16:9)</PresentationFormat>
  <Paragraphs>349</Paragraphs>
  <Slides>24</Slides>
  <Notes>15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24</vt:i4>
      </vt:variant>
    </vt:vector>
  </HeadingPairs>
  <TitlesOfParts>
    <vt:vector size="33" baseType="lpstr">
      <vt:lpstr>Arial</vt:lpstr>
      <vt:lpstr>Helvetica Neue</vt:lpstr>
      <vt:lpstr>Helvetica Neue Regular</vt:lpstr>
      <vt:lpstr>IBM Plex Sans</vt:lpstr>
      <vt:lpstr>IBM Plex Sans Regular</vt:lpstr>
      <vt:lpstr>1_Watson: Group 2, Teal 70</vt:lpstr>
      <vt:lpstr>Watson: Group 2, Teal 70</vt:lpstr>
      <vt:lpstr>2_Watson: Group 2, Teal 70</vt:lpstr>
      <vt:lpstr>3_Watson: Group 2, Teal 70</vt:lpstr>
      <vt:lpstr>PowerPoint Presentation</vt:lpstr>
      <vt:lpstr>IBM Watson Health,  Clinical Decision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the front lines</vt:lpstr>
      <vt:lpstr>Conversational Search:  IBM Micromedex with the artificial intelligence of Watson</vt:lpstr>
      <vt:lpstr>PowerPoint Presentation</vt:lpstr>
      <vt:lpstr>PowerPoint Presentation</vt:lpstr>
      <vt:lpstr>The Micromedex difference, putting the power of AI to work for you</vt:lpstr>
      <vt:lpstr>PowerPoint Presentation</vt:lpstr>
      <vt:lpstr>PowerPoint Presentation</vt:lpstr>
      <vt:lpstr>And we’re just getting started …</vt:lpstr>
      <vt:lpstr>Legal Disclaimer</vt:lpstr>
      <vt:lpstr>IBM's statements regarding its plans, directions and intent are subject to change or withdrawal without notice at IBM's sole discretion.</vt:lpstr>
      <vt:lpstr>Forward Looking Statements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Mark Lilley</dc:creator>
  <cp:keywords/>
  <dc:description/>
  <cp:lastModifiedBy>Carla Ray</cp:lastModifiedBy>
  <cp:revision>67</cp:revision>
  <dcterms:created xsi:type="dcterms:W3CDTF">2018-06-08T21:21:54Z</dcterms:created>
  <dcterms:modified xsi:type="dcterms:W3CDTF">2019-12-02T18:59:26Z</dcterms:modified>
  <cp:category/>
</cp:coreProperties>
</file>